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66" r:id="rId2"/>
    <p:sldId id="256" r:id="rId3"/>
    <p:sldId id="262" r:id="rId4"/>
    <p:sldId id="260" r:id="rId5"/>
    <p:sldId id="263" r:id="rId6"/>
    <p:sldId id="267" r:id="rId7"/>
    <p:sldId id="269" r:id="rId8"/>
    <p:sldId id="272" r:id="rId9"/>
    <p:sldId id="271" r:id="rId10"/>
    <p:sldId id="268" r:id="rId11"/>
    <p:sldId id="273" r:id="rId12"/>
    <p:sldId id="258" r:id="rId13"/>
    <p:sldId id="25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619"/>
    <p:restoredTop sz="89789"/>
  </p:normalViewPr>
  <p:slideViewPr>
    <p:cSldViewPr snapToGrid="0" snapToObjects="1">
      <p:cViewPr varScale="1">
        <p:scale>
          <a:sx n="55" d="100"/>
          <a:sy n="55" d="100"/>
        </p:scale>
        <p:origin x="224" y="7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8C0206-9513-794C-97A3-CC34A52D8893}" type="datetimeFigureOut">
              <a:rPr lang="en-US" smtClean="0"/>
              <a:t>10/16/16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E7069D-B4B6-0D43-B489-7ADB778614F0}" type="slidenum">
              <a:rPr lang="en-US" smtClean="0"/>
              <a:t>‹#›</a:t>
            </a:fld>
            <a:endParaRPr lang="en-US"/>
          </a:p>
        </p:txBody>
      </p:sp>
    </p:spTree>
    <p:extLst>
      <p:ext uri="{BB962C8B-B14F-4D97-AF65-F5344CB8AC3E}">
        <p14:creationId xmlns:p14="http://schemas.microsoft.com/office/powerpoint/2010/main" val="400514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Extract DNA, amplify part of 16S gene via PCR, also add</a:t>
            </a:r>
            <a:r>
              <a:rPr lang="en-US" baseline="0" dirty="0" smtClean="0"/>
              <a:t> sample specific barcodes and primers for sequencing platform. </a:t>
            </a:r>
            <a:endParaRPr lang="en-US" dirty="0"/>
          </a:p>
        </p:txBody>
      </p:sp>
      <p:sp>
        <p:nvSpPr>
          <p:cNvPr id="4" name="Slide Number Placeholder 3"/>
          <p:cNvSpPr>
            <a:spLocks noGrp="1"/>
          </p:cNvSpPr>
          <p:nvPr>
            <p:ph type="sldNum" sz="quarter" idx="10"/>
          </p:nvPr>
        </p:nvSpPr>
        <p:spPr/>
        <p:txBody>
          <a:bodyPr/>
          <a:lstStyle/>
          <a:p>
            <a:fld id="{1DE7069D-B4B6-0D43-B489-7ADB778614F0}" type="slidenum">
              <a:rPr lang="en-US" smtClean="0"/>
              <a:t>3</a:t>
            </a:fld>
            <a:endParaRPr lang="en-US"/>
          </a:p>
        </p:txBody>
      </p:sp>
    </p:spTree>
    <p:extLst>
      <p:ext uri="{BB962C8B-B14F-4D97-AF65-F5344CB8AC3E}">
        <p14:creationId xmlns:p14="http://schemas.microsoft.com/office/powerpoint/2010/main" val="1096829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16S rRNA sequencing leverages the variable regions in the 16S rRNA gene, which is present bacteria. These variable regions are unique to each bacterial species, providing a signature that we can use to identify the bacterial composition of a sample. Primers are designed for the more conserved regions that interspace the variable regions, and then each sample is amplified with specific barcodes, so they can later be identified from the pooled sequenced samples. Once you have your sequencing results, you can identify a bacterial profile for each sample – two common orders of bacteria found in the gut  - have a break down of genus and hopefully species after that. </a:t>
            </a:r>
          </a:p>
          <a:p>
            <a:endParaRPr lang="en-US" baseline="0" dirty="0" smtClean="0"/>
          </a:p>
          <a:p>
            <a:r>
              <a:rPr lang="en-US" baseline="0" dirty="0" smtClean="0"/>
              <a:t>Before going into microbiome data</a:t>
            </a:r>
          </a:p>
        </p:txBody>
      </p:sp>
      <p:sp>
        <p:nvSpPr>
          <p:cNvPr id="4" name="Slide Number Placeholder 3"/>
          <p:cNvSpPr>
            <a:spLocks noGrp="1"/>
          </p:cNvSpPr>
          <p:nvPr>
            <p:ph type="sldNum" sz="quarter" idx="10"/>
          </p:nvPr>
        </p:nvSpPr>
        <p:spPr/>
        <p:txBody>
          <a:bodyPr/>
          <a:lstStyle/>
          <a:p>
            <a:fld id="{9E740120-1783-554C-B97C-A34E41AA30A0}" type="slidenum">
              <a:rPr lang="en-US" smtClean="0"/>
              <a:t>4</a:t>
            </a:fld>
            <a:endParaRPr lang="en-US"/>
          </a:p>
        </p:txBody>
      </p:sp>
    </p:spTree>
    <p:extLst>
      <p:ext uri="{BB962C8B-B14F-4D97-AF65-F5344CB8AC3E}">
        <p14:creationId xmlns:p14="http://schemas.microsoft.com/office/powerpoint/2010/main" val="1818935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Metagenomics</a:t>
            </a:r>
            <a:r>
              <a:rPr lang="en-US" baseline="0" dirty="0" smtClean="0"/>
              <a:t> – </a:t>
            </a:r>
            <a:r>
              <a:rPr lang="en-US" baseline="0" dirty="0" err="1" smtClean="0"/>
              <a:t>NexteraXT</a:t>
            </a:r>
            <a:r>
              <a:rPr lang="en-US" baseline="0" dirty="0" smtClean="0"/>
              <a:t> </a:t>
            </a:r>
          </a:p>
          <a:p>
            <a:r>
              <a:rPr lang="en-US" baseline="0" dirty="0" smtClean="0"/>
              <a:t>Transposase enzyme carries the right arm of the </a:t>
            </a:r>
            <a:r>
              <a:rPr lang="en-US" baseline="0" dirty="0" err="1" smtClean="0"/>
              <a:t>illumina</a:t>
            </a:r>
            <a:r>
              <a:rPr lang="en-US" baseline="0" dirty="0" smtClean="0"/>
              <a:t> adapter – cuts and ligates</a:t>
            </a:r>
          </a:p>
          <a:p>
            <a:r>
              <a:rPr lang="en-US" baseline="0" dirty="0" smtClean="0"/>
              <a:t>Then PCR to put on left arm and barcode </a:t>
            </a:r>
            <a:endParaRPr lang="en-US" dirty="0"/>
          </a:p>
        </p:txBody>
      </p:sp>
      <p:sp>
        <p:nvSpPr>
          <p:cNvPr id="4" name="Slide Number Placeholder 3"/>
          <p:cNvSpPr>
            <a:spLocks noGrp="1"/>
          </p:cNvSpPr>
          <p:nvPr>
            <p:ph type="sldNum" sz="quarter" idx="10"/>
          </p:nvPr>
        </p:nvSpPr>
        <p:spPr/>
        <p:txBody>
          <a:bodyPr/>
          <a:lstStyle/>
          <a:p>
            <a:fld id="{1DE7069D-B4B6-0D43-B489-7ADB778614F0}" type="slidenum">
              <a:rPr lang="en-US" smtClean="0"/>
              <a:t>5</a:t>
            </a:fld>
            <a:endParaRPr lang="en-US"/>
          </a:p>
        </p:txBody>
      </p:sp>
    </p:spTree>
    <p:extLst>
      <p:ext uri="{BB962C8B-B14F-4D97-AF65-F5344CB8AC3E}">
        <p14:creationId xmlns:p14="http://schemas.microsoft.com/office/powerpoint/2010/main" val="385737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Labels:</a:t>
            </a:r>
            <a:r>
              <a:rPr lang="en-US" baseline="0" dirty="0" smtClean="0"/>
              <a:t> Starting top left</a:t>
            </a:r>
          </a:p>
          <a:p>
            <a:endParaRPr lang="en-US" baseline="0" dirty="0" smtClean="0"/>
          </a:p>
          <a:p>
            <a:r>
              <a:rPr lang="en-US" baseline="0" dirty="0" smtClean="0"/>
              <a:t>Caramel – 6 (Skunk)</a:t>
            </a:r>
          </a:p>
          <a:p>
            <a:r>
              <a:rPr lang="en-US" baseline="0" dirty="0" smtClean="0"/>
              <a:t>Bright yellow – 14 (Marten)</a:t>
            </a:r>
          </a:p>
          <a:p>
            <a:r>
              <a:rPr lang="en-US" baseline="0" dirty="0" smtClean="0"/>
              <a:t>Pale yellow – 5 (Mink)</a:t>
            </a:r>
          </a:p>
          <a:p>
            <a:r>
              <a:rPr lang="en-US" baseline="0" dirty="0" smtClean="0"/>
              <a:t>Light mint – 3 (Otter) </a:t>
            </a:r>
          </a:p>
          <a:p>
            <a:r>
              <a:rPr lang="en-US" baseline="0" dirty="0" smtClean="0"/>
              <a:t>Bright pink – 8 (Bear)</a:t>
            </a:r>
          </a:p>
          <a:p>
            <a:r>
              <a:rPr lang="en-US" baseline="0" dirty="0" smtClean="0"/>
              <a:t>Orange – 11(Fisher)</a:t>
            </a:r>
          </a:p>
          <a:p>
            <a:r>
              <a:rPr lang="en-US" baseline="0" dirty="0" smtClean="0"/>
              <a:t>Purple – 13 (Snowshoe Hare)</a:t>
            </a:r>
          </a:p>
          <a:p>
            <a:r>
              <a:rPr lang="en-US" baseline="0" dirty="0" smtClean="0"/>
              <a:t>Tan – 22 (Ground hog)</a:t>
            </a:r>
          </a:p>
          <a:p>
            <a:r>
              <a:rPr lang="en-US" baseline="0" dirty="0" smtClean="0"/>
              <a:t>Dark grey – 2 (Domestic Rabbit)</a:t>
            </a:r>
          </a:p>
          <a:p>
            <a:r>
              <a:rPr lang="en-US" baseline="0" dirty="0" smtClean="0"/>
              <a:t>Light grey – 7 (</a:t>
            </a:r>
            <a:r>
              <a:rPr lang="en-US" baseline="0" dirty="0" err="1" smtClean="0"/>
              <a:t>Racoon</a:t>
            </a:r>
            <a:r>
              <a:rPr lang="en-US" baseline="0" dirty="0" smtClean="0"/>
              <a:t>)</a:t>
            </a:r>
          </a:p>
          <a:p>
            <a:r>
              <a:rPr lang="en-US" baseline="0" dirty="0" smtClean="0"/>
              <a:t>Sky blue – 9 (Porcupine)</a:t>
            </a:r>
          </a:p>
          <a:p>
            <a:r>
              <a:rPr lang="en-US" baseline="0" dirty="0" smtClean="0"/>
              <a:t>Pale blue – 16 (Beaver)</a:t>
            </a:r>
          </a:p>
          <a:p>
            <a:r>
              <a:rPr lang="en-US" baseline="0" dirty="0" smtClean="0"/>
              <a:t>Peach – 20 (Moose)</a:t>
            </a:r>
          </a:p>
          <a:p>
            <a:r>
              <a:rPr lang="en-US" baseline="0" dirty="0" smtClean="0"/>
              <a:t>Dark blue – 10 (Elk)</a:t>
            </a:r>
          </a:p>
          <a:p>
            <a:r>
              <a:rPr lang="en-US" baseline="0" dirty="0" smtClean="0"/>
              <a:t>Brown – 19 (Red deer)</a:t>
            </a:r>
          </a:p>
          <a:p>
            <a:r>
              <a:rPr lang="en-US" baseline="0" dirty="0" smtClean="0"/>
              <a:t>Light pink – 17 (Swift Fox)</a:t>
            </a:r>
          </a:p>
          <a:p>
            <a:r>
              <a:rPr lang="en-US" baseline="0" dirty="0" smtClean="0"/>
              <a:t>Red – 1 (Red Fox)</a:t>
            </a:r>
          </a:p>
          <a:p>
            <a:r>
              <a:rPr lang="en-US" baseline="0" dirty="0" smtClean="0"/>
              <a:t>Green – 12 (Arctic Fox)</a:t>
            </a:r>
          </a:p>
          <a:p>
            <a:r>
              <a:rPr lang="en-US" baseline="0" dirty="0" smtClean="0"/>
              <a:t>Sea green – 18 (arctic wolf)</a:t>
            </a:r>
          </a:p>
          <a:p>
            <a:r>
              <a:rPr lang="en-US" baseline="0" dirty="0" smtClean="0"/>
              <a:t>Pale purple – 4 (coyote)</a:t>
            </a:r>
          </a:p>
          <a:p>
            <a:r>
              <a:rPr lang="en-US" baseline="0" dirty="0" smtClean="0"/>
              <a:t>Pastel blue – 21(Timber wolf)</a:t>
            </a:r>
          </a:p>
        </p:txBody>
      </p:sp>
      <p:sp>
        <p:nvSpPr>
          <p:cNvPr id="4" name="Slide Number Placeholder 3"/>
          <p:cNvSpPr>
            <a:spLocks noGrp="1"/>
          </p:cNvSpPr>
          <p:nvPr>
            <p:ph type="sldNum" sz="quarter" idx="10"/>
          </p:nvPr>
        </p:nvSpPr>
        <p:spPr/>
        <p:txBody>
          <a:bodyPr/>
          <a:lstStyle/>
          <a:p>
            <a:fld id="{1DE7069D-B4B6-0D43-B489-7ADB778614F0}" type="slidenum">
              <a:rPr lang="en-US" smtClean="0"/>
              <a:t>6</a:t>
            </a:fld>
            <a:endParaRPr lang="en-US"/>
          </a:p>
        </p:txBody>
      </p:sp>
    </p:spTree>
    <p:extLst>
      <p:ext uri="{BB962C8B-B14F-4D97-AF65-F5344CB8AC3E}">
        <p14:creationId xmlns:p14="http://schemas.microsoft.com/office/powerpoint/2010/main" val="1475927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Extract DNA, amplify part of 16S gene via PCR, also add</a:t>
            </a:r>
            <a:r>
              <a:rPr lang="en-US" baseline="0" dirty="0" smtClean="0"/>
              <a:t> sample specific barcodes and primers for sequencing platform. </a:t>
            </a:r>
            <a:endParaRPr lang="en-US" dirty="0"/>
          </a:p>
        </p:txBody>
      </p:sp>
      <p:sp>
        <p:nvSpPr>
          <p:cNvPr id="4" name="Slide Number Placeholder 3"/>
          <p:cNvSpPr>
            <a:spLocks noGrp="1"/>
          </p:cNvSpPr>
          <p:nvPr>
            <p:ph type="sldNum" sz="quarter" idx="10"/>
          </p:nvPr>
        </p:nvSpPr>
        <p:spPr/>
        <p:txBody>
          <a:bodyPr/>
          <a:lstStyle/>
          <a:p>
            <a:fld id="{1DE7069D-B4B6-0D43-B489-7ADB778614F0}" type="slidenum">
              <a:rPr lang="en-US" smtClean="0"/>
              <a:t>8</a:t>
            </a:fld>
            <a:endParaRPr lang="en-US"/>
          </a:p>
        </p:txBody>
      </p:sp>
    </p:spTree>
    <p:extLst>
      <p:ext uri="{BB962C8B-B14F-4D97-AF65-F5344CB8AC3E}">
        <p14:creationId xmlns:p14="http://schemas.microsoft.com/office/powerpoint/2010/main" val="1455865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42C38F-9C2B-3B4A-8B34-B02BE0FD0353}" type="datetimeFigureOut">
              <a:rPr lang="en-US" smtClean="0"/>
              <a:t>10/16/16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450A9-FC89-4E46-BBA4-3AB30858B52B}" type="slidenum">
              <a:rPr lang="en-US" smtClean="0"/>
              <a:t>‹#›</a:t>
            </a:fld>
            <a:endParaRPr lang="en-US"/>
          </a:p>
        </p:txBody>
      </p:sp>
    </p:spTree>
    <p:extLst>
      <p:ext uri="{BB962C8B-B14F-4D97-AF65-F5344CB8AC3E}">
        <p14:creationId xmlns:p14="http://schemas.microsoft.com/office/powerpoint/2010/main" val="747743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2C38F-9C2B-3B4A-8B34-B02BE0FD0353}" type="datetimeFigureOut">
              <a:rPr lang="en-US" smtClean="0"/>
              <a:t>10/16/16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450A9-FC89-4E46-BBA4-3AB30858B52B}" type="slidenum">
              <a:rPr lang="en-US" smtClean="0"/>
              <a:t>‹#›</a:t>
            </a:fld>
            <a:endParaRPr lang="en-US"/>
          </a:p>
        </p:txBody>
      </p:sp>
    </p:spTree>
    <p:extLst>
      <p:ext uri="{BB962C8B-B14F-4D97-AF65-F5344CB8AC3E}">
        <p14:creationId xmlns:p14="http://schemas.microsoft.com/office/powerpoint/2010/main" val="827041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2C38F-9C2B-3B4A-8B34-B02BE0FD0353}" type="datetimeFigureOut">
              <a:rPr lang="en-US" smtClean="0"/>
              <a:t>10/16/16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450A9-FC89-4E46-BBA4-3AB30858B52B}" type="slidenum">
              <a:rPr lang="en-US" smtClean="0"/>
              <a:t>‹#›</a:t>
            </a:fld>
            <a:endParaRPr lang="en-US"/>
          </a:p>
        </p:txBody>
      </p:sp>
    </p:spTree>
    <p:extLst>
      <p:ext uri="{BB962C8B-B14F-4D97-AF65-F5344CB8AC3E}">
        <p14:creationId xmlns:p14="http://schemas.microsoft.com/office/powerpoint/2010/main" val="1577974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2C38F-9C2B-3B4A-8B34-B02BE0FD0353}" type="datetimeFigureOut">
              <a:rPr lang="en-US" smtClean="0"/>
              <a:t>10/16/16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450A9-FC89-4E46-BBA4-3AB30858B52B}" type="slidenum">
              <a:rPr lang="en-US" smtClean="0"/>
              <a:t>‹#›</a:t>
            </a:fld>
            <a:endParaRPr lang="en-US"/>
          </a:p>
        </p:txBody>
      </p:sp>
    </p:spTree>
    <p:extLst>
      <p:ext uri="{BB962C8B-B14F-4D97-AF65-F5344CB8AC3E}">
        <p14:creationId xmlns:p14="http://schemas.microsoft.com/office/powerpoint/2010/main" val="200987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42C38F-9C2B-3B4A-8B34-B02BE0FD0353}" type="datetimeFigureOut">
              <a:rPr lang="en-US" smtClean="0"/>
              <a:t>10/16/16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450A9-FC89-4E46-BBA4-3AB30858B52B}" type="slidenum">
              <a:rPr lang="en-US" smtClean="0"/>
              <a:t>‹#›</a:t>
            </a:fld>
            <a:endParaRPr lang="en-US"/>
          </a:p>
        </p:txBody>
      </p:sp>
    </p:spTree>
    <p:extLst>
      <p:ext uri="{BB962C8B-B14F-4D97-AF65-F5344CB8AC3E}">
        <p14:creationId xmlns:p14="http://schemas.microsoft.com/office/powerpoint/2010/main" val="1620947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42C38F-9C2B-3B4A-8B34-B02BE0FD0353}" type="datetimeFigureOut">
              <a:rPr lang="en-US" smtClean="0"/>
              <a:t>10/16/16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D450A9-FC89-4E46-BBA4-3AB30858B52B}" type="slidenum">
              <a:rPr lang="en-US" smtClean="0"/>
              <a:t>‹#›</a:t>
            </a:fld>
            <a:endParaRPr lang="en-US"/>
          </a:p>
        </p:txBody>
      </p:sp>
    </p:spTree>
    <p:extLst>
      <p:ext uri="{BB962C8B-B14F-4D97-AF65-F5344CB8AC3E}">
        <p14:creationId xmlns:p14="http://schemas.microsoft.com/office/powerpoint/2010/main" val="283994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42C38F-9C2B-3B4A-8B34-B02BE0FD0353}" type="datetimeFigureOut">
              <a:rPr lang="en-US" smtClean="0"/>
              <a:t>10/16/16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D450A9-FC89-4E46-BBA4-3AB30858B52B}" type="slidenum">
              <a:rPr lang="en-US" smtClean="0"/>
              <a:t>‹#›</a:t>
            </a:fld>
            <a:endParaRPr lang="en-US"/>
          </a:p>
        </p:txBody>
      </p:sp>
    </p:spTree>
    <p:extLst>
      <p:ext uri="{BB962C8B-B14F-4D97-AF65-F5344CB8AC3E}">
        <p14:creationId xmlns:p14="http://schemas.microsoft.com/office/powerpoint/2010/main" val="1381351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42C38F-9C2B-3B4A-8B34-B02BE0FD0353}" type="datetimeFigureOut">
              <a:rPr lang="en-US" smtClean="0"/>
              <a:t>10/16/16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D450A9-FC89-4E46-BBA4-3AB30858B52B}" type="slidenum">
              <a:rPr lang="en-US" smtClean="0"/>
              <a:t>‹#›</a:t>
            </a:fld>
            <a:endParaRPr lang="en-US"/>
          </a:p>
        </p:txBody>
      </p:sp>
    </p:spTree>
    <p:extLst>
      <p:ext uri="{BB962C8B-B14F-4D97-AF65-F5344CB8AC3E}">
        <p14:creationId xmlns:p14="http://schemas.microsoft.com/office/powerpoint/2010/main" val="2077377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2C38F-9C2B-3B4A-8B34-B02BE0FD0353}" type="datetimeFigureOut">
              <a:rPr lang="en-US" smtClean="0"/>
              <a:t>10/16/16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D450A9-FC89-4E46-BBA4-3AB30858B52B}" type="slidenum">
              <a:rPr lang="en-US" smtClean="0"/>
              <a:t>‹#›</a:t>
            </a:fld>
            <a:endParaRPr lang="en-US"/>
          </a:p>
        </p:txBody>
      </p:sp>
    </p:spTree>
    <p:extLst>
      <p:ext uri="{BB962C8B-B14F-4D97-AF65-F5344CB8AC3E}">
        <p14:creationId xmlns:p14="http://schemas.microsoft.com/office/powerpoint/2010/main" val="696560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42C38F-9C2B-3B4A-8B34-B02BE0FD0353}" type="datetimeFigureOut">
              <a:rPr lang="en-US" smtClean="0"/>
              <a:t>10/16/16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D450A9-FC89-4E46-BBA4-3AB30858B52B}" type="slidenum">
              <a:rPr lang="en-US" smtClean="0"/>
              <a:t>‹#›</a:t>
            </a:fld>
            <a:endParaRPr lang="en-US"/>
          </a:p>
        </p:txBody>
      </p:sp>
    </p:spTree>
    <p:extLst>
      <p:ext uri="{BB962C8B-B14F-4D97-AF65-F5344CB8AC3E}">
        <p14:creationId xmlns:p14="http://schemas.microsoft.com/office/powerpoint/2010/main" val="1151030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42C38F-9C2B-3B4A-8B34-B02BE0FD0353}" type="datetimeFigureOut">
              <a:rPr lang="en-US" smtClean="0"/>
              <a:t>10/16/16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D450A9-FC89-4E46-BBA4-3AB30858B52B}" type="slidenum">
              <a:rPr lang="en-US" smtClean="0"/>
              <a:t>‹#›</a:t>
            </a:fld>
            <a:endParaRPr lang="en-US"/>
          </a:p>
        </p:txBody>
      </p:sp>
    </p:spTree>
    <p:extLst>
      <p:ext uri="{BB962C8B-B14F-4D97-AF65-F5344CB8AC3E}">
        <p14:creationId xmlns:p14="http://schemas.microsoft.com/office/powerpoint/2010/main" val="8419466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2C38F-9C2B-3B4A-8B34-B02BE0FD0353}" type="datetimeFigureOut">
              <a:rPr lang="en-US" smtClean="0"/>
              <a:t>10/16/16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450A9-FC89-4E46-BBA4-3AB30858B52B}" type="slidenum">
              <a:rPr lang="en-US" smtClean="0"/>
              <a:t>‹#›</a:t>
            </a:fld>
            <a:endParaRPr lang="en-US"/>
          </a:p>
        </p:txBody>
      </p:sp>
    </p:spTree>
    <p:extLst>
      <p:ext uri="{BB962C8B-B14F-4D97-AF65-F5344CB8AC3E}">
        <p14:creationId xmlns:p14="http://schemas.microsoft.com/office/powerpoint/2010/main" val="1398649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womKfikWlxM" TargetMode="External"/><Relationship Id="rId3" Type="http://schemas.openxmlformats.org/officeDocument/2006/relationships/hyperlink" Target="http://cgeb-imr.ca/index.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korflab.ucdavis.edu/Unix_and_Perl/index.html" TargetMode="Externa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tiff"/><Relationship Id="rId4" Type="http://schemas.openxmlformats.org/officeDocument/2006/relationships/image" Target="../media/image2.tiff"/><Relationship Id="rId5" Type="http://schemas.openxmlformats.org/officeDocument/2006/relationships/hyperlink" Target="https://github.com/mlangill/microbiome_helper/wiki" TargetMode="External"/><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tiff"/><Relationship Id="rId4" Type="http://schemas.openxmlformats.org/officeDocument/2006/relationships/image" Target="../media/image2.tiff"/><Relationship Id="rId5" Type="http://schemas.openxmlformats.org/officeDocument/2006/relationships/hyperlink" Target="https://github.com/mlangill/microbiome_helper/wiki" TargetMode="External"/><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Microbial Sequencing</a:t>
            </a:r>
            <a:endParaRPr lang="en-US" dirty="0"/>
          </a:p>
        </p:txBody>
      </p:sp>
      <p:sp>
        <p:nvSpPr>
          <p:cNvPr id="5" name="Subtitle 4"/>
          <p:cNvSpPr>
            <a:spLocks noGrp="1"/>
          </p:cNvSpPr>
          <p:nvPr>
            <p:ph type="subTitle" idx="1"/>
          </p:nvPr>
        </p:nvSpPr>
        <p:spPr/>
        <p:txBody>
          <a:bodyPr/>
          <a:lstStyle/>
          <a:p>
            <a:r>
              <a:rPr lang="en-US" smtClean="0"/>
              <a:t>Presented By: </a:t>
            </a:r>
            <a:r>
              <a:rPr lang="en-US" dirty="0" smtClean="0"/>
              <a:t>Emily </a:t>
            </a:r>
            <a:r>
              <a:rPr lang="en-US" dirty="0" err="1" smtClean="0"/>
              <a:t>Lamoureux</a:t>
            </a:r>
            <a:endParaRPr lang="en-US" dirty="0"/>
          </a:p>
        </p:txBody>
      </p:sp>
    </p:spTree>
    <p:extLst>
      <p:ext uri="{BB962C8B-B14F-4D97-AF65-F5344CB8AC3E}">
        <p14:creationId xmlns:p14="http://schemas.microsoft.com/office/powerpoint/2010/main" val="1400701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Supplementary</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849927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Illumina </a:t>
            </a:r>
            <a:r>
              <a:rPr lang="en-US" dirty="0" err="1" smtClean="0"/>
              <a:t>Miseq</a:t>
            </a:r>
            <a:r>
              <a:rPr lang="en-US" dirty="0" smtClean="0"/>
              <a:t> Technology</a:t>
            </a:r>
            <a:endParaRPr lang="en-US" dirty="0"/>
          </a:p>
        </p:txBody>
      </p:sp>
      <p:sp>
        <p:nvSpPr>
          <p:cNvPr id="3" name="Content Placeholder 2"/>
          <p:cNvSpPr>
            <a:spLocks noGrp="1"/>
          </p:cNvSpPr>
          <p:nvPr>
            <p:ph idx="1"/>
          </p:nvPr>
        </p:nvSpPr>
        <p:spPr/>
        <p:txBody>
          <a:bodyPr/>
          <a:lstStyle/>
          <a:p>
            <a:r>
              <a:rPr lang="en-US" dirty="0">
                <a:hlinkClick r:id="rId2"/>
              </a:rPr>
              <a:t>https://</a:t>
            </a:r>
            <a:r>
              <a:rPr lang="en-US" dirty="0" smtClean="0">
                <a:hlinkClick r:id="rId2"/>
              </a:rPr>
              <a:t>www.youtube.com/watch?v=womKfikWlxM</a:t>
            </a:r>
            <a:endParaRPr lang="en-US" dirty="0" smtClean="0"/>
          </a:p>
          <a:p>
            <a:endParaRPr lang="en-US" dirty="0"/>
          </a:p>
          <a:p>
            <a:endParaRPr lang="en-US" dirty="0" smtClean="0"/>
          </a:p>
          <a:p>
            <a:endParaRPr lang="en-US" dirty="0"/>
          </a:p>
          <a:p>
            <a:endParaRPr lang="en-US" dirty="0" smtClean="0"/>
          </a:p>
          <a:p>
            <a:r>
              <a:rPr lang="en-US" dirty="0">
                <a:hlinkClick r:id="rId3"/>
              </a:rPr>
              <a:t>http://</a:t>
            </a:r>
            <a:r>
              <a:rPr lang="en-US" dirty="0" smtClean="0">
                <a:hlinkClick r:id="rId3"/>
              </a:rPr>
              <a:t>cgeb-imr.ca/index.html</a:t>
            </a:r>
            <a:endParaRPr lang="en-US" dirty="0" smtClean="0"/>
          </a:p>
          <a:p>
            <a:endParaRPr lang="en-US" dirty="0" smtClean="0"/>
          </a:p>
          <a:p>
            <a:endParaRPr lang="en-US" dirty="0"/>
          </a:p>
        </p:txBody>
      </p:sp>
      <p:sp>
        <p:nvSpPr>
          <p:cNvPr id="4" name="Title 1"/>
          <p:cNvSpPr txBox="1">
            <a:spLocks/>
          </p:cNvSpPr>
          <p:nvPr/>
        </p:nvSpPr>
        <p:spPr>
          <a:xfrm>
            <a:off x="838200" y="333851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Integrated Microbiome Resource (IMR)</a:t>
            </a:r>
            <a:endParaRPr lang="en-US" dirty="0"/>
          </a:p>
        </p:txBody>
      </p:sp>
    </p:spTree>
    <p:extLst>
      <p:ext uri="{BB962C8B-B14F-4D97-AF65-F5344CB8AC3E}">
        <p14:creationId xmlns:p14="http://schemas.microsoft.com/office/powerpoint/2010/main" val="9931470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line tutorial</a:t>
            </a:r>
            <a:endParaRPr lang="en-US" dirty="0"/>
          </a:p>
        </p:txBody>
      </p:sp>
      <p:sp>
        <p:nvSpPr>
          <p:cNvPr id="3" name="Content Placeholder 2"/>
          <p:cNvSpPr>
            <a:spLocks noGrp="1"/>
          </p:cNvSpPr>
          <p:nvPr>
            <p:ph idx="1"/>
          </p:nvPr>
        </p:nvSpPr>
        <p:spPr/>
        <p:txBody>
          <a:bodyPr/>
          <a:lstStyle/>
          <a:p>
            <a:pPr marL="0" indent="0">
              <a:buNone/>
            </a:pPr>
            <a:r>
              <a:rPr lang="en-US" dirty="0" smtClean="0"/>
              <a:t>Unix and Perl for Biologists: </a:t>
            </a:r>
            <a:r>
              <a:rPr lang="en-US" dirty="0" smtClean="0">
                <a:hlinkClick r:id="rId2"/>
              </a:rPr>
              <a:t>http://korflab.ucdavis.edu/Unix_and_Perl/index.html</a:t>
            </a:r>
            <a:endParaRPr lang="en-US" dirty="0" smtClean="0"/>
          </a:p>
          <a:p>
            <a:pPr marL="0" indent="0">
              <a:buNone/>
            </a:pPr>
            <a:endParaRPr lang="en-US" dirty="0"/>
          </a:p>
          <a:p>
            <a:pPr marL="0" indent="0">
              <a:buNone/>
            </a:pPr>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765990"/>
            <a:ext cx="5599355" cy="3410973"/>
          </a:xfrm>
          <a:prstGeom prst="rect">
            <a:avLst/>
          </a:prstGeom>
        </p:spPr>
      </p:pic>
    </p:spTree>
    <p:extLst>
      <p:ext uri="{BB962C8B-B14F-4D97-AF65-F5344CB8AC3E}">
        <p14:creationId xmlns:p14="http://schemas.microsoft.com/office/powerpoint/2010/main" val="11259003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a:t>
            </a:r>
            <a:endParaRPr lang="en-US" dirty="0"/>
          </a:p>
        </p:txBody>
      </p:sp>
      <p:sp>
        <p:nvSpPr>
          <p:cNvPr id="3" name="Content Placeholder 2"/>
          <p:cNvSpPr>
            <a:spLocks noGrp="1"/>
          </p:cNvSpPr>
          <p:nvPr>
            <p:ph idx="1"/>
          </p:nvPr>
        </p:nvSpPr>
        <p:spPr/>
        <p:txBody>
          <a:bodyPr/>
          <a:lstStyle/>
          <a:p>
            <a:pPr marL="0" indent="0">
              <a:buNone/>
            </a:pPr>
            <a:r>
              <a:rPr lang="en-US" dirty="0" smtClean="0"/>
              <a:t>Keep track of everything:</a:t>
            </a:r>
          </a:p>
          <a:p>
            <a:r>
              <a:rPr lang="en-US" dirty="0" smtClean="0"/>
              <a:t>data you input </a:t>
            </a:r>
          </a:p>
          <a:p>
            <a:r>
              <a:rPr lang="en-US" dirty="0" smtClean="0"/>
              <a:t>commands you run</a:t>
            </a:r>
          </a:p>
          <a:p>
            <a:r>
              <a:rPr lang="en-US" dirty="0" smtClean="0"/>
              <a:t>analyses you do (including relevant parameters if someone were to repeat it)</a:t>
            </a:r>
          </a:p>
          <a:p>
            <a:endParaRPr lang="en-US" dirty="0"/>
          </a:p>
          <a:p>
            <a:r>
              <a:rPr lang="en-US" dirty="0" smtClean="0"/>
              <a:t>Just like you would write down protocols in your lab book (though its easier to just put a </a:t>
            </a:r>
            <a:r>
              <a:rPr lang="en-US" dirty="0" err="1" smtClean="0"/>
              <a:t>README.txt</a:t>
            </a:r>
            <a:r>
              <a:rPr lang="en-US" dirty="0" smtClean="0"/>
              <a:t> in your working folder</a:t>
            </a:r>
          </a:p>
        </p:txBody>
      </p:sp>
    </p:spTree>
    <p:extLst>
      <p:ext uri="{BB962C8B-B14F-4D97-AF65-F5344CB8AC3E}">
        <p14:creationId xmlns:p14="http://schemas.microsoft.com/office/powerpoint/2010/main" val="1272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rRNA sequencing</a:t>
            </a:r>
            <a:endParaRPr lang="en-US" dirty="0"/>
          </a:p>
        </p:txBody>
      </p:sp>
      <p:sp>
        <p:nvSpPr>
          <p:cNvPr id="3" name="Subtitle 2"/>
          <p:cNvSpPr>
            <a:spLocks noGrp="1"/>
          </p:cNvSpPr>
          <p:nvPr>
            <p:ph type="body" idx="1"/>
          </p:nvPr>
        </p:nvSpPr>
        <p:spPr/>
        <p:txBody>
          <a:bodyPr/>
          <a:lstStyle/>
          <a:p>
            <a:r>
              <a:rPr lang="en-US" dirty="0" smtClean="0"/>
              <a:t>Taxonomic analysis of bacteria in a community</a:t>
            </a:r>
            <a:endParaRPr lang="en-US" dirty="0"/>
          </a:p>
        </p:txBody>
      </p:sp>
    </p:spTree>
    <p:extLst>
      <p:ext uri="{BB962C8B-B14F-4D97-AF65-F5344CB8AC3E}">
        <p14:creationId xmlns:p14="http://schemas.microsoft.com/office/powerpoint/2010/main" val="2440298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63956" y="756293"/>
            <a:ext cx="1976847" cy="2574695"/>
            <a:chOff x="6908578" y="645839"/>
            <a:chExt cx="1976847" cy="2574695"/>
          </a:xfrm>
        </p:grpSpPr>
        <p:pic>
          <p:nvPicPr>
            <p:cNvPr id="2" name="Picture 1"/>
            <p:cNvPicPr>
              <a:picLocks noChangeAspect="1"/>
            </p:cNvPicPr>
            <p:nvPr/>
          </p:nvPicPr>
          <p:blipFill>
            <a:blip r:embed="rId3"/>
            <a:stretch>
              <a:fillRect/>
            </a:stretch>
          </p:blipFill>
          <p:spPr>
            <a:xfrm flipH="1">
              <a:off x="7712479" y="1286933"/>
              <a:ext cx="741215" cy="1241640"/>
            </a:xfrm>
            <a:prstGeom prst="rect">
              <a:avLst/>
            </a:prstGeom>
          </p:spPr>
        </p:pic>
        <p:sp>
          <p:nvSpPr>
            <p:cNvPr id="36" name="Rectangle 35"/>
            <p:cNvSpPr/>
            <p:nvPr/>
          </p:nvSpPr>
          <p:spPr>
            <a:xfrm>
              <a:off x="7094841" y="645839"/>
              <a:ext cx="1790583" cy="3754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smtClean="0">
                  <a:solidFill>
                    <a:schemeClr val="tx1"/>
                  </a:solidFill>
                </a:rPr>
                <a:t>1. </a:t>
              </a:r>
              <a:r>
                <a:rPr lang="en-CA" dirty="0" smtClean="0">
                  <a:solidFill>
                    <a:schemeClr val="tx1"/>
                  </a:solidFill>
                </a:rPr>
                <a:t>DNA </a:t>
              </a:r>
              <a:r>
                <a:rPr lang="en-CA" dirty="0">
                  <a:solidFill>
                    <a:schemeClr val="tx1"/>
                  </a:solidFill>
                </a:rPr>
                <a:t>extraction</a:t>
              </a:r>
            </a:p>
          </p:txBody>
        </p:sp>
        <p:sp>
          <p:nvSpPr>
            <p:cNvPr id="37" name="Rectangle 36"/>
            <p:cNvSpPr/>
            <p:nvPr/>
          </p:nvSpPr>
          <p:spPr>
            <a:xfrm>
              <a:off x="6908578" y="2794253"/>
              <a:ext cx="1976847" cy="4262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dirty="0" err="1" smtClean="0">
                  <a:solidFill>
                    <a:schemeClr val="tx1"/>
                  </a:solidFill>
                </a:rPr>
                <a:t>PowerFecal</a:t>
              </a:r>
              <a:r>
                <a:rPr lang="en-CA" dirty="0" smtClean="0">
                  <a:solidFill>
                    <a:schemeClr val="tx1"/>
                  </a:solidFill>
                </a:rPr>
                <a:t> MO BIO</a:t>
              </a:r>
              <a:endParaRPr lang="en-CA" dirty="0">
                <a:solidFill>
                  <a:schemeClr val="tx1"/>
                </a:solidFill>
              </a:endParaRPr>
            </a:p>
          </p:txBody>
        </p:sp>
      </p:grpSp>
      <p:grpSp>
        <p:nvGrpSpPr>
          <p:cNvPr id="22" name="Group 21"/>
          <p:cNvGrpSpPr/>
          <p:nvPr/>
        </p:nvGrpSpPr>
        <p:grpSpPr>
          <a:xfrm>
            <a:off x="2819206" y="3986637"/>
            <a:ext cx="2312397" cy="1758206"/>
            <a:chOff x="3851339" y="1522339"/>
            <a:chExt cx="2312397" cy="1758206"/>
          </a:xfrm>
        </p:grpSpPr>
        <p:sp>
          <p:nvSpPr>
            <p:cNvPr id="39" name="Rectangle 38"/>
            <p:cNvSpPr/>
            <p:nvPr/>
          </p:nvSpPr>
          <p:spPr>
            <a:xfrm>
              <a:off x="4112148" y="1522339"/>
              <a:ext cx="1779851" cy="41264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dirty="0" smtClean="0">
                  <a:solidFill>
                    <a:schemeClr val="tx1"/>
                  </a:solidFill>
                </a:rPr>
                <a:t>2. Barcoded PCR</a:t>
              </a:r>
              <a:endParaRPr lang="en-CA" dirty="0">
                <a:solidFill>
                  <a:schemeClr val="tx1"/>
                </a:solidFill>
              </a:endParaRPr>
            </a:p>
          </p:txBody>
        </p:sp>
        <p:grpSp>
          <p:nvGrpSpPr>
            <p:cNvPr id="8" name="Group 7"/>
            <p:cNvGrpSpPr/>
            <p:nvPr/>
          </p:nvGrpSpPr>
          <p:grpSpPr>
            <a:xfrm>
              <a:off x="3851339" y="2674283"/>
              <a:ext cx="2312397" cy="110799"/>
              <a:chOff x="4558426" y="2723711"/>
              <a:chExt cx="2312397" cy="110799"/>
            </a:xfrm>
          </p:grpSpPr>
          <p:sp>
            <p:nvSpPr>
              <p:cNvPr id="41" name="Rectangle 40"/>
              <p:cNvSpPr/>
              <p:nvPr/>
            </p:nvSpPr>
            <p:spPr>
              <a:xfrm flipV="1">
                <a:off x="4558426" y="2723711"/>
                <a:ext cx="468943" cy="11079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4" name="Rectangle 43"/>
              <p:cNvSpPr/>
              <p:nvPr/>
            </p:nvSpPr>
            <p:spPr>
              <a:xfrm flipV="1">
                <a:off x="6278157" y="2723711"/>
                <a:ext cx="592666" cy="11079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5027369" y="2723712"/>
                <a:ext cx="1388661" cy="110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4496005" y="2195751"/>
              <a:ext cx="852288"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b="1" dirty="0" smtClean="0">
                  <a:solidFill>
                    <a:schemeClr val="tx1"/>
                  </a:solidFill>
                </a:rPr>
                <a:t>V6 – V8</a:t>
              </a:r>
              <a:endParaRPr lang="en-CA" b="1" dirty="0">
                <a:solidFill>
                  <a:schemeClr val="tx1"/>
                </a:solidFill>
              </a:endParaRPr>
            </a:p>
          </p:txBody>
        </p:sp>
        <p:sp>
          <p:nvSpPr>
            <p:cNvPr id="46" name="Rectangle 45"/>
            <p:cNvSpPr/>
            <p:nvPr/>
          </p:nvSpPr>
          <p:spPr>
            <a:xfrm>
              <a:off x="4377475" y="2920547"/>
              <a:ext cx="1125861" cy="3599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b="1" dirty="0" smtClean="0">
                  <a:solidFill>
                    <a:schemeClr val="tx1"/>
                  </a:solidFill>
                </a:rPr>
                <a:t>16S DNA</a:t>
              </a:r>
              <a:endParaRPr lang="en-CA" b="1" dirty="0">
                <a:solidFill>
                  <a:schemeClr val="tx1"/>
                </a:solidFill>
              </a:endParaRPr>
            </a:p>
          </p:txBody>
        </p:sp>
      </p:grpSp>
      <p:grpSp>
        <p:nvGrpSpPr>
          <p:cNvPr id="24" name="Group 23"/>
          <p:cNvGrpSpPr/>
          <p:nvPr/>
        </p:nvGrpSpPr>
        <p:grpSpPr>
          <a:xfrm>
            <a:off x="5708757" y="756294"/>
            <a:ext cx="2891276" cy="2508617"/>
            <a:chOff x="5994626" y="2730168"/>
            <a:chExt cx="2891276" cy="2508617"/>
          </a:xfrm>
        </p:grpSpPr>
        <p:sp>
          <p:nvSpPr>
            <p:cNvPr id="47" name="Rectangle 46"/>
            <p:cNvSpPr/>
            <p:nvPr/>
          </p:nvSpPr>
          <p:spPr>
            <a:xfrm>
              <a:off x="6459613" y="2730168"/>
              <a:ext cx="2275989" cy="3754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dirty="0" smtClean="0">
                  <a:solidFill>
                    <a:schemeClr val="tx1"/>
                  </a:solidFill>
                </a:rPr>
                <a:t>3. Illumina </a:t>
              </a:r>
              <a:r>
                <a:rPr lang="en-CA" dirty="0" err="1" smtClean="0">
                  <a:solidFill>
                    <a:schemeClr val="tx1"/>
                  </a:solidFill>
                </a:rPr>
                <a:t>MiSeq</a:t>
              </a:r>
              <a:endParaRPr lang="en-CA" dirty="0">
                <a:solidFill>
                  <a:schemeClr val="tx1"/>
                </a:solidFill>
              </a:endParaRPr>
            </a:p>
          </p:txBody>
        </p:sp>
        <p:pic>
          <p:nvPicPr>
            <p:cNvPr id="23" name="Picture 22"/>
            <p:cNvPicPr>
              <a:picLocks noChangeAspect="1"/>
            </p:cNvPicPr>
            <p:nvPr/>
          </p:nvPicPr>
          <p:blipFill>
            <a:blip r:embed="rId4"/>
            <a:stretch>
              <a:fillRect/>
            </a:stretch>
          </p:blipFill>
          <p:spPr>
            <a:xfrm>
              <a:off x="5994626" y="3439769"/>
              <a:ext cx="2891276" cy="1799016"/>
            </a:xfrm>
            <a:prstGeom prst="rect">
              <a:avLst/>
            </a:prstGeom>
          </p:spPr>
        </p:pic>
      </p:grpSp>
      <p:grpSp>
        <p:nvGrpSpPr>
          <p:cNvPr id="34" name="Group 33"/>
          <p:cNvGrpSpPr/>
          <p:nvPr/>
        </p:nvGrpSpPr>
        <p:grpSpPr>
          <a:xfrm>
            <a:off x="9271000" y="4039283"/>
            <a:ext cx="2480733" cy="1724406"/>
            <a:chOff x="9423400" y="3164164"/>
            <a:chExt cx="2480733" cy="1724406"/>
          </a:xfrm>
        </p:grpSpPr>
        <p:sp>
          <p:nvSpPr>
            <p:cNvPr id="48" name="Rectangle 47"/>
            <p:cNvSpPr/>
            <p:nvPr/>
          </p:nvSpPr>
          <p:spPr>
            <a:xfrm>
              <a:off x="9423400" y="3164164"/>
              <a:ext cx="2480733" cy="3599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dirty="0" smtClean="0">
                  <a:solidFill>
                    <a:schemeClr val="tx1"/>
                  </a:solidFill>
                </a:rPr>
                <a:t>4. </a:t>
              </a:r>
              <a:r>
                <a:rPr lang="en-CA" dirty="0" err="1" smtClean="0">
                  <a:solidFill>
                    <a:schemeClr val="tx1"/>
                  </a:solidFill>
                </a:rPr>
                <a:t>Bioinformatic</a:t>
              </a:r>
              <a:r>
                <a:rPr lang="en-CA" dirty="0" smtClean="0">
                  <a:solidFill>
                    <a:schemeClr val="tx1"/>
                  </a:solidFill>
                </a:rPr>
                <a:t> Pipeline </a:t>
              </a:r>
              <a:endParaRPr lang="en-CA" dirty="0">
                <a:solidFill>
                  <a:schemeClr val="tx1"/>
                </a:solidFill>
              </a:endParaRPr>
            </a:p>
          </p:txBody>
        </p:sp>
        <p:sp>
          <p:nvSpPr>
            <p:cNvPr id="33" name="TextBox 32"/>
            <p:cNvSpPr txBox="1"/>
            <p:nvPr/>
          </p:nvSpPr>
          <p:spPr>
            <a:xfrm>
              <a:off x="9474004" y="3965240"/>
              <a:ext cx="2133600" cy="923330"/>
            </a:xfrm>
            <a:prstGeom prst="rect">
              <a:avLst/>
            </a:prstGeom>
            <a:noFill/>
          </p:spPr>
          <p:txBody>
            <a:bodyPr wrap="square" rtlCol="0">
              <a:spAutoFit/>
            </a:bodyPr>
            <a:lstStyle/>
            <a:p>
              <a:r>
                <a:rPr lang="en-US" dirty="0">
                  <a:hlinkClick r:id="rId5"/>
                </a:rPr>
                <a:t>https://</a:t>
              </a:r>
              <a:r>
                <a:rPr lang="en-US" dirty="0" smtClean="0">
                  <a:hlinkClick r:id="rId5"/>
                </a:rPr>
                <a:t>github.com/mlangill/microbiome_helper/wiki</a:t>
              </a:r>
              <a:r>
                <a:rPr lang="en-US" dirty="0" smtClean="0"/>
                <a:t> </a:t>
              </a:r>
              <a:endParaRPr lang="en-US" dirty="0"/>
            </a:p>
          </p:txBody>
        </p:sp>
      </p:grpSp>
    </p:spTree>
    <p:extLst>
      <p:ext uri="{BB962C8B-B14F-4D97-AF65-F5344CB8AC3E}">
        <p14:creationId xmlns:p14="http://schemas.microsoft.com/office/powerpoint/2010/main" val="962994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16S rRNA Sequencing</a:t>
            </a:r>
            <a:endParaRPr lang="en-US" sz="4000" dirty="0"/>
          </a:p>
        </p:txBody>
      </p:sp>
      <p:sp>
        <p:nvSpPr>
          <p:cNvPr id="3" name="TextBox 2"/>
          <p:cNvSpPr txBox="1"/>
          <p:nvPr/>
        </p:nvSpPr>
        <p:spPr>
          <a:xfrm>
            <a:off x="2333470" y="4182256"/>
            <a:ext cx="184731" cy="369332"/>
          </a:xfrm>
          <a:prstGeom prst="rect">
            <a:avLst/>
          </a:prstGeom>
          <a:noFill/>
        </p:spPr>
        <p:txBody>
          <a:bodyPr wrap="none" rtlCol="0">
            <a:spAutoFit/>
          </a:bodyPr>
          <a:lstStyle/>
          <a:p>
            <a:endParaRPr lang="en-US"/>
          </a:p>
        </p:txBody>
      </p:sp>
      <p:sp>
        <p:nvSpPr>
          <p:cNvPr id="23" name="TextBox 22"/>
          <p:cNvSpPr txBox="1"/>
          <p:nvPr/>
        </p:nvSpPr>
        <p:spPr>
          <a:xfrm>
            <a:off x="6075394" y="2827262"/>
            <a:ext cx="559123" cy="461665"/>
          </a:xfrm>
          <a:prstGeom prst="rect">
            <a:avLst/>
          </a:prstGeom>
          <a:noFill/>
        </p:spPr>
        <p:txBody>
          <a:bodyPr wrap="square" rtlCol="0">
            <a:spAutoFit/>
          </a:bodyPr>
          <a:lstStyle/>
          <a:p>
            <a:r>
              <a:rPr lang="en-US" sz="2400" b="1" dirty="0">
                <a:solidFill>
                  <a:srgbClr val="FFFFFF"/>
                </a:solidFill>
              </a:rPr>
              <a:t>C8</a:t>
            </a:r>
          </a:p>
        </p:txBody>
      </p:sp>
      <p:sp>
        <p:nvSpPr>
          <p:cNvPr id="24" name="TextBox 23"/>
          <p:cNvSpPr txBox="1"/>
          <p:nvPr/>
        </p:nvSpPr>
        <p:spPr>
          <a:xfrm>
            <a:off x="8198021" y="2827262"/>
            <a:ext cx="559123" cy="461665"/>
          </a:xfrm>
          <a:prstGeom prst="rect">
            <a:avLst/>
          </a:prstGeom>
          <a:noFill/>
        </p:spPr>
        <p:txBody>
          <a:bodyPr wrap="square" rtlCol="0">
            <a:spAutoFit/>
          </a:bodyPr>
          <a:lstStyle/>
          <a:p>
            <a:r>
              <a:rPr lang="en-US" sz="2400" b="1" dirty="0">
                <a:solidFill>
                  <a:srgbClr val="FFFFFF"/>
                </a:solidFill>
              </a:rPr>
              <a:t>C9</a:t>
            </a:r>
          </a:p>
        </p:txBody>
      </p:sp>
      <p:grpSp>
        <p:nvGrpSpPr>
          <p:cNvPr id="86" name="Group 85"/>
          <p:cNvGrpSpPr/>
          <p:nvPr/>
        </p:nvGrpSpPr>
        <p:grpSpPr>
          <a:xfrm>
            <a:off x="8562047" y="1905332"/>
            <a:ext cx="3024811" cy="3675831"/>
            <a:chOff x="6028744" y="2836461"/>
            <a:chExt cx="3024811" cy="3675831"/>
          </a:xfrm>
        </p:grpSpPr>
        <p:sp>
          <p:nvSpPr>
            <p:cNvPr id="75" name="Right Brace 74"/>
            <p:cNvSpPr/>
            <p:nvPr/>
          </p:nvSpPr>
          <p:spPr>
            <a:xfrm>
              <a:off x="6028744" y="3019816"/>
              <a:ext cx="432715" cy="3492476"/>
            </a:xfrm>
            <a:prstGeom prst="rightBrace">
              <a:avLst/>
            </a:pr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85" name="Group 84"/>
            <p:cNvGrpSpPr/>
            <p:nvPr/>
          </p:nvGrpSpPr>
          <p:grpSpPr>
            <a:xfrm>
              <a:off x="6461459" y="2836461"/>
              <a:ext cx="2592096" cy="3082606"/>
              <a:chOff x="6461459" y="2836461"/>
              <a:chExt cx="2592096" cy="3082606"/>
            </a:xfrm>
          </p:grpSpPr>
          <p:sp>
            <p:nvSpPr>
              <p:cNvPr id="77" name="TextBox 76"/>
              <p:cNvSpPr txBox="1"/>
              <p:nvPr/>
            </p:nvSpPr>
            <p:spPr>
              <a:xfrm>
                <a:off x="7323947" y="2836461"/>
                <a:ext cx="1683575" cy="374944"/>
              </a:xfrm>
              <a:prstGeom prst="rect">
                <a:avLst/>
              </a:prstGeom>
              <a:noFill/>
            </p:spPr>
            <p:txBody>
              <a:bodyPr wrap="square" rtlCol="0">
                <a:spAutoFit/>
              </a:bodyPr>
              <a:lstStyle/>
              <a:p>
                <a:r>
                  <a:rPr lang="en-US">
                    <a:latin typeface="Arial" charset="0"/>
                    <a:ea typeface="Arial" charset="0"/>
                    <a:cs typeface="Arial" charset="0"/>
                  </a:rPr>
                  <a:t>Bacterial Taxa</a:t>
                </a:r>
                <a:endParaRPr lang="en-US" dirty="0">
                  <a:latin typeface="Arial" charset="0"/>
                  <a:ea typeface="Arial" charset="0"/>
                  <a:cs typeface="Arial" charset="0"/>
                </a:endParaRPr>
              </a:p>
            </p:txBody>
          </p:sp>
          <p:grpSp>
            <p:nvGrpSpPr>
              <p:cNvPr id="84" name="Group 83"/>
              <p:cNvGrpSpPr/>
              <p:nvPr/>
            </p:nvGrpSpPr>
            <p:grpSpPr>
              <a:xfrm>
                <a:off x="6461459" y="3650097"/>
                <a:ext cx="2592096" cy="2268970"/>
                <a:chOff x="6461459" y="3650097"/>
                <a:chExt cx="2592096" cy="2268970"/>
              </a:xfrm>
            </p:grpSpPr>
            <p:pic>
              <p:nvPicPr>
                <p:cNvPr id="76" name="Picture 75" descr="top10_family.pdf"/>
                <p:cNvPicPr>
                  <a:picLocks noChangeAspect="1"/>
                </p:cNvPicPr>
                <p:nvPr/>
              </p:nvPicPr>
              <p:blipFill rotWithShape="1">
                <a:blip r:embed="rId3">
                  <a:extLst>
                    <a:ext uri="{28A0092B-C50C-407E-A947-70E740481C1C}">
                      <a14:useLocalDpi xmlns:a14="http://schemas.microsoft.com/office/drawing/2010/main" val="0"/>
                    </a:ext>
                  </a:extLst>
                </a:blip>
                <a:srcRect l="12627" t="8388" r="51070" b="9125"/>
                <a:stretch/>
              </p:blipFill>
              <p:spPr>
                <a:xfrm rot="10800000" flipH="1">
                  <a:off x="7629496" y="3650097"/>
                  <a:ext cx="1424059" cy="2268970"/>
                </a:xfrm>
                <a:prstGeom prst="rect">
                  <a:avLst/>
                </a:prstGeom>
              </p:spPr>
            </p:pic>
            <p:sp>
              <p:nvSpPr>
                <p:cNvPr id="80" name="TextBox 79"/>
                <p:cNvSpPr txBox="1"/>
                <p:nvPr/>
              </p:nvSpPr>
              <p:spPr>
                <a:xfrm>
                  <a:off x="6461459" y="4188667"/>
                  <a:ext cx="1135986" cy="276999"/>
                </a:xfrm>
                <a:prstGeom prst="rect">
                  <a:avLst/>
                </a:prstGeom>
                <a:noFill/>
              </p:spPr>
              <p:txBody>
                <a:bodyPr wrap="square" rtlCol="0">
                  <a:spAutoFit/>
                </a:bodyPr>
                <a:lstStyle/>
                <a:p>
                  <a:r>
                    <a:rPr lang="en-US" sz="1200" dirty="0" err="1">
                      <a:latin typeface="Arial" charset="0"/>
                      <a:ea typeface="Arial" charset="0"/>
                      <a:cs typeface="Arial" charset="0"/>
                    </a:rPr>
                    <a:t>Bacteroidales</a:t>
                  </a:r>
                  <a:endParaRPr lang="en-US" sz="1200" dirty="0">
                    <a:latin typeface="Arial" charset="0"/>
                    <a:ea typeface="Arial" charset="0"/>
                    <a:cs typeface="Arial" charset="0"/>
                  </a:endParaRPr>
                </a:p>
              </p:txBody>
            </p:sp>
            <p:sp>
              <p:nvSpPr>
                <p:cNvPr id="81" name="TextBox 80"/>
                <p:cNvSpPr txBox="1"/>
                <p:nvPr/>
              </p:nvSpPr>
              <p:spPr>
                <a:xfrm>
                  <a:off x="6461459" y="5450445"/>
                  <a:ext cx="1135986" cy="276999"/>
                </a:xfrm>
                <a:prstGeom prst="rect">
                  <a:avLst/>
                </a:prstGeom>
                <a:noFill/>
              </p:spPr>
              <p:txBody>
                <a:bodyPr wrap="square" rtlCol="0">
                  <a:spAutoFit/>
                </a:bodyPr>
                <a:lstStyle/>
                <a:p>
                  <a:r>
                    <a:rPr lang="en-US" sz="1200" dirty="0" err="1">
                      <a:latin typeface="Arial" charset="0"/>
                      <a:ea typeface="Arial" charset="0"/>
                      <a:cs typeface="Arial" charset="0"/>
                    </a:rPr>
                    <a:t>Clostridiales</a:t>
                  </a:r>
                  <a:endParaRPr lang="en-US" sz="1200" dirty="0">
                    <a:latin typeface="Arial" charset="0"/>
                    <a:ea typeface="Arial" charset="0"/>
                    <a:cs typeface="Arial" charset="0"/>
                  </a:endParaRPr>
                </a:p>
              </p:txBody>
            </p:sp>
            <p:sp>
              <p:nvSpPr>
                <p:cNvPr id="82" name="Left Bracket 81"/>
                <p:cNvSpPr/>
                <p:nvPr/>
              </p:nvSpPr>
              <p:spPr>
                <a:xfrm>
                  <a:off x="7486115" y="3677089"/>
                  <a:ext cx="151901" cy="1722179"/>
                </a:xfrm>
                <a:prstGeom prst="leftBracket">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ysClr val="windowText" lastClr="000000"/>
                      </a:solidFill>
                    </a:ln>
                  </a:endParaRPr>
                </a:p>
              </p:txBody>
            </p:sp>
          </p:grpSp>
          <p:sp>
            <p:nvSpPr>
              <p:cNvPr id="83" name="Left Bracket 82"/>
              <p:cNvSpPr/>
              <p:nvPr/>
            </p:nvSpPr>
            <p:spPr>
              <a:xfrm>
                <a:off x="7501890" y="5399269"/>
                <a:ext cx="136126" cy="455969"/>
              </a:xfrm>
              <a:prstGeom prst="leftBracket">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ysClr val="windowText" lastClr="000000"/>
                    </a:solidFill>
                  </a:ln>
                </a:endParaRPr>
              </a:p>
            </p:txBody>
          </p:sp>
        </p:grpSp>
      </p:grpSp>
      <p:grpSp>
        <p:nvGrpSpPr>
          <p:cNvPr id="7" name="Group 6"/>
          <p:cNvGrpSpPr/>
          <p:nvPr/>
        </p:nvGrpSpPr>
        <p:grpSpPr>
          <a:xfrm>
            <a:off x="968784" y="1642016"/>
            <a:ext cx="6811659" cy="719606"/>
            <a:chOff x="968784" y="2316566"/>
            <a:chExt cx="6811659" cy="719606"/>
          </a:xfrm>
        </p:grpSpPr>
        <p:sp>
          <p:nvSpPr>
            <p:cNvPr id="17" name="TextBox 16"/>
            <p:cNvSpPr txBox="1"/>
            <p:nvPr/>
          </p:nvSpPr>
          <p:spPr>
            <a:xfrm>
              <a:off x="2234442" y="2326804"/>
              <a:ext cx="559123" cy="369332"/>
            </a:xfrm>
            <a:prstGeom prst="rect">
              <a:avLst/>
            </a:prstGeom>
            <a:noFill/>
            <a:ln>
              <a:noFill/>
            </a:ln>
          </p:spPr>
          <p:txBody>
            <a:bodyPr wrap="square" rtlCol="0">
              <a:spAutoFit/>
            </a:bodyPr>
            <a:lstStyle/>
            <a:p>
              <a:r>
                <a:rPr lang="en-US" b="1" dirty="0">
                  <a:solidFill>
                    <a:srgbClr val="FF0000"/>
                  </a:solidFill>
                  <a:latin typeface="Arial" charset="0"/>
                  <a:ea typeface="Arial" charset="0"/>
                  <a:cs typeface="Arial" charset="0"/>
                </a:rPr>
                <a:t>V6</a:t>
              </a:r>
            </a:p>
          </p:txBody>
        </p:sp>
        <p:sp>
          <p:nvSpPr>
            <p:cNvPr id="18" name="TextBox 17"/>
            <p:cNvSpPr txBox="1"/>
            <p:nvPr/>
          </p:nvSpPr>
          <p:spPr>
            <a:xfrm>
              <a:off x="4199921" y="2348864"/>
              <a:ext cx="559123" cy="369332"/>
            </a:xfrm>
            <a:prstGeom prst="rect">
              <a:avLst/>
            </a:prstGeom>
            <a:noFill/>
            <a:ln>
              <a:noFill/>
            </a:ln>
          </p:spPr>
          <p:txBody>
            <a:bodyPr wrap="square" rtlCol="0">
              <a:spAutoFit/>
            </a:bodyPr>
            <a:lstStyle/>
            <a:p>
              <a:r>
                <a:rPr lang="en-US" b="1" dirty="0">
                  <a:solidFill>
                    <a:srgbClr val="FF0000"/>
                  </a:solidFill>
                  <a:latin typeface="Arial" charset="0"/>
                  <a:ea typeface="Arial" charset="0"/>
                  <a:cs typeface="Arial" charset="0"/>
                </a:rPr>
                <a:t>V7</a:t>
              </a:r>
            </a:p>
          </p:txBody>
        </p:sp>
        <p:sp>
          <p:nvSpPr>
            <p:cNvPr id="19" name="TextBox 18"/>
            <p:cNvSpPr txBox="1"/>
            <p:nvPr/>
          </p:nvSpPr>
          <p:spPr>
            <a:xfrm>
              <a:off x="6037774" y="2316566"/>
              <a:ext cx="559123" cy="369332"/>
            </a:xfrm>
            <a:prstGeom prst="rect">
              <a:avLst/>
            </a:prstGeom>
            <a:noFill/>
            <a:ln>
              <a:noFill/>
            </a:ln>
          </p:spPr>
          <p:txBody>
            <a:bodyPr wrap="square" rtlCol="0">
              <a:spAutoFit/>
            </a:bodyPr>
            <a:lstStyle/>
            <a:p>
              <a:r>
                <a:rPr lang="en-US" b="1" dirty="0">
                  <a:solidFill>
                    <a:srgbClr val="FF0000"/>
                  </a:solidFill>
                  <a:latin typeface="Arial" charset="0"/>
                  <a:ea typeface="Arial" charset="0"/>
                  <a:cs typeface="Arial" charset="0"/>
                </a:rPr>
                <a:t>V8</a:t>
              </a:r>
            </a:p>
          </p:txBody>
        </p:sp>
        <p:sp>
          <p:nvSpPr>
            <p:cNvPr id="54" name="Striped Right Arrow 53"/>
            <p:cNvSpPr/>
            <p:nvPr/>
          </p:nvSpPr>
          <p:spPr>
            <a:xfrm rot="10800000" flipV="1">
              <a:off x="6737648" y="2909344"/>
              <a:ext cx="643009" cy="126828"/>
            </a:xfrm>
            <a:prstGeom prst="stripedRightArrow">
              <a:avLst/>
            </a:prstGeom>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68" name="Striped Right Arrow 67"/>
            <p:cNvSpPr/>
            <p:nvPr/>
          </p:nvSpPr>
          <p:spPr>
            <a:xfrm flipV="1">
              <a:off x="1371668" y="2491104"/>
              <a:ext cx="643009" cy="126828"/>
            </a:xfrm>
            <a:prstGeom prst="stripedRightArrow">
              <a:avLst/>
            </a:prstGeom>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grpSp>
          <p:nvGrpSpPr>
            <p:cNvPr id="6" name="Group 5"/>
            <p:cNvGrpSpPr/>
            <p:nvPr/>
          </p:nvGrpSpPr>
          <p:grpSpPr>
            <a:xfrm>
              <a:off x="968784" y="2706784"/>
              <a:ext cx="6811659" cy="130200"/>
              <a:chOff x="968784" y="2706784"/>
              <a:chExt cx="6811659" cy="130200"/>
            </a:xfrm>
          </p:grpSpPr>
          <p:sp>
            <p:nvSpPr>
              <p:cNvPr id="70" name="Rectangle 69"/>
              <p:cNvSpPr/>
              <p:nvPr/>
            </p:nvSpPr>
            <p:spPr>
              <a:xfrm>
                <a:off x="5730915" y="2706784"/>
                <a:ext cx="1221483" cy="128513"/>
              </a:xfrm>
              <a:prstGeom prst="rect">
                <a:avLst/>
              </a:prstGeom>
              <a:solidFill>
                <a:srgbClr val="FF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 name="Rectangle 3"/>
              <p:cNvSpPr/>
              <p:nvPr/>
            </p:nvSpPr>
            <p:spPr>
              <a:xfrm>
                <a:off x="968784" y="2706784"/>
                <a:ext cx="1117661" cy="127548"/>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1" name="Rectangle 60"/>
              <p:cNvSpPr/>
              <p:nvPr/>
            </p:nvSpPr>
            <p:spPr>
              <a:xfrm>
                <a:off x="1993440" y="2706784"/>
                <a:ext cx="1221483" cy="127548"/>
              </a:xfrm>
              <a:prstGeom prst="rect">
                <a:avLst/>
              </a:prstGeom>
              <a:solidFill>
                <a:srgbClr val="FF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3" name="Rectangle 62"/>
              <p:cNvSpPr/>
              <p:nvPr/>
            </p:nvSpPr>
            <p:spPr>
              <a:xfrm>
                <a:off x="2980599" y="2711127"/>
                <a:ext cx="952961" cy="123206"/>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5" name="Rectangle 64"/>
              <p:cNvSpPr/>
              <p:nvPr/>
            </p:nvSpPr>
            <p:spPr>
              <a:xfrm>
                <a:off x="6819305" y="2707507"/>
                <a:ext cx="961138" cy="126825"/>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6" name="Rectangle 65"/>
              <p:cNvSpPr/>
              <p:nvPr/>
            </p:nvSpPr>
            <p:spPr>
              <a:xfrm>
                <a:off x="3930353" y="2706786"/>
                <a:ext cx="1221483" cy="127546"/>
              </a:xfrm>
              <a:prstGeom prst="rect">
                <a:avLst/>
              </a:prstGeom>
              <a:solidFill>
                <a:srgbClr val="FF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7" name="Rectangle 66"/>
              <p:cNvSpPr/>
              <p:nvPr/>
            </p:nvSpPr>
            <p:spPr>
              <a:xfrm>
                <a:off x="4899952" y="2706785"/>
                <a:ext cx="952961" cy="130199"/>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grpSp>
        <p:nvGrpSpPr>
          <p:cNvPr id="104" name="Group 103"/>
          <p:cNvGrpSpPr/>
          <p:nvPr/>
        </p:nvGrpSpPr>
        <p:grpSpPr>
          <a:xfrm>
            <a:off x="1082393" y="3547665"/>
            <a:ext cx="6675869" cy="1182036"/>
            <a:chOff x="1082393" y="3547665"/>
            <a:chExt cx="6675869" cy="1182036"/>
          </a:xfrm>
        </p:grpSpPr>
        <p:grpSp>
          <p:nvGrpSpPr>
            <p:cNvPr id="62" name="Group 61"/>
            <p:cNvGrpSpPr/>
            <p:nvPr/>
          </p:nvGrpSpPr>
          <p:grpSpPr>
            <a:xfrm>
              <a:off x="1082393" y="3547665"/>
              <a:ext cx="3522780" cy="338554"/>
              <a:chOff x="2530737" y="4718590"/>
              <a:chExt cx="3666402" cy="338554"/>
            </a:xfrm>
          </p:grpSpPr>
          <p:cxnSp>
            <p:nvCxnSpPr>
              <p:cNvPr id="35" name="Straight Arrow Connector 34"/>
              <p:cNvCxnSpPr/>
              <p:nvPr/>
            </p:nvCxnSpPr>
            <p:spPr>
              <a:xfrm>
                <a:off x="2530737" y="5047425"/>
                <a:ext cx="3666402" cy="9719"/>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3187787" y="4718590"/>
                <a:ext cx="978643" cy="338554"/>
              </a:xfrm>
              <a:prstGeom prst="rect">
                <a:avLst/>
              </a:prstGeom>
              <a:noFill/>
            </p:spPr>
            <p:txBody>
              <a:bodyPr wrap="square" rtlCol="0">
                <a:spAutoFit/>
              </a:bodyPr>
              <a:lstStyle/>
              <a:p>
                <a:r>
                  <a:rPr lang="en-US" sz="1600" dirty="0">
                    <a:latin typeface="Arial" charset="0"/>
                    <a:ea typeface="Arial" charset="0"/>
                    <a:cs typeface="Arial" charset="0"/>
                  </a:rPr>
                  <a:t>300 </a:t>
                </a:r>
                <a:r>
                  <a:rPr lang="en-US" sz="1600" dirty="0" err="1">
                    <a:latin typeface="Arial" charset="0"/>
                    <a:ea typeface="Arial" charset="0"/>
                    <a:cs typeface="Arial" charset="0"/>
                  </a:rPr>
                  <a:t>bp</a:t>
                </a:r>
                <a:endParaRPr lang="en-US" sz="1600" dirty="0">
                  <a:latin typeface="Arial" charset="0"/>
                  <a:ea typeface="Arial" charset="0"/>
                  <a:cs typeface="Arial" charset="0"/>
                </a:endParaRPr>
              </a:p>
            </p:txBody>
          </p:sp>
        </p:grpSp>
        <p:grpSp>
          <p:nvGrpSpPr>
            <p:cNvPr id="94" name="Group 93"/>
            <p:cNvGrpSpPr/>
            <p:nvPr/>
          </p:nvGrpSpPr>
          <p:grpSpPr>
            <a:xfrm>
              <a:off x="4207562" y="4391147"/>
              <a:ext cx="3550700" cy="338554"/>
              <a:chOff x="1152065" y="5067869"/>
              <a:chExt cx="3695460" cy="338554"/>
            </a:xfrm>
          </p:grpSpPr>
          <p:cxnSp>
            <p:nvCxnSpPr>
              <p:cNvPr id="95" name="Straight Arrow Connector 94"/>
              <p:cNvCxnSpPr/>
              <p:nvPr/>
            </p:nvCxnSpPr>
            <p:spPr>
              <a:xfrm flipH="1">
                <a:off x="1152065" y="5068406"/>
                <a:ext cx="3695460" cy="0"/>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96" name="TextBox 95"/>
              <p:cNvSpPr txBox="1"/>
              <p:nvPr/>
            </p:nvSpPr>
            <p:spPr>
              <a:xfrm>
                <a:off x="3188644" y="5067869"/>
                <a:ext cx="978643" cy="338554"/>
              </a:xfrm>
              <a:prstGeom prst="rect">
                <a:avLst/>
              </a:prstGeom>
              <a:noFill/>
            </p:spPr>
            <p:txBody>
              <a:bodyPr wrap="square" rtlCol="0">
                <a:spAutoFit/>
              </a:bodyPr>
              <a:lstStyle/>
              <a:p>
                <a:r>
                  <a:rPr lang="en-US" sz="1600" dirty="0">
                    <a:latin typeface="Arial" charset="0"/>
                    <a:ea typeface="Arial" charset="0"/>
                    <a:cs typeface="Arial" charset="0"/>
                  </a:rPr>
                  <a:t>300 </a:t>
                </a:r>
                <a:r>
                  <a:rPr lang="en-US" sz="1600" dirty="0" err="1">
                    <a:latin typeface="Arial" charset="0"/>
                    <a:ea typeface="Arial" charset="0"/>
                    <a:cs typeface="Arial" charset="0"/>
                  </a:rPr>
                  <a:t>bp</a:t>
                </a:r>
                <a:endParaRPr lang="en-US" sz="1600" dirty="0">
                  <a:latin typeface="Arial" charset="0"/>
                  <a:ea typeface="Arial" charset="0"/>
                  <a:cs typeface="Arial" charset="0"/>
                </a:endParaRPr>
              </a:p>
            </p:txBody>
          </p:sp>
        </p:grpSp>
      </p:grpSp>
      <p:grpSp>
        <p:nvGrpSpPr>
          <p:cNvPr id="103" name="Group 102"/>
          <p:cNvGrpSpPr/>
          <p:nvPr/>
        </p:nvGrpSpPr>
        <p:grpSpPr>
          <a:xfrm>
            <a:off x="431123" y="2787962"/>
            <a:ext cx="7948911" cy="2185967"/>
            <a:chOff x="431123" y="2787962"/>
            <a:chExt cx="7948911" cy="2185967"/>
          </a:xfrm>
        </p:grpSpPr>
        <p:grpSp>
          <p:nvGrpSpPr>
            <p:cNvPr id="43" name="Group 42"/>
            <p:cNvGrpSpPr/>
            <p:nvPr/>
          </p:nvGrpSpPr>
          <p:grpSpPr>
            <a:xfrm>
              <a:off x="4124546" y="2787962"/>
              <a:ext cx="1255977" cy="596944"/>
              <a:chOff x="4364386" y="3372572"/>
              <a:chExt cx="1255977" cy="596944"/>
            </a:xfrm>
          </p:grpSpPr>
          <p:sp>
            <p:nvSpPr>
              <p:cNvPr id="51" name="Down Arrow 50"/>
              <p:cNvSpPr/>
              <p:nvPr/>
            </p:nvSpPr>
            <p:spPr>
              <a:xfrm>
                <a:off x="4364386" y="3372572"/>
                <a:ext cx="518742" cy="596944"/>
              </a:xfrm>
              <a:prstGeom prst="downArrow">
                <a:avLst>
                  <a:gd name="adj1" fmla="val 45818"/>
                  <a:gd name="adj2" fmla="val 33659"/>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extBox 51"/>
              <p:cNvSpPr txBox="1"/>
              <p:nvPr/>
            </p:nvSpPr>
            <p:spPr>
              <a:xfrm>
                <a:off x="4832806" y="3473825"/>
                <a:ext cx="787557" cy="369332"/>
              </a:xfrm>
              <a:prstGeom prst="rect">
                <a:avLst/>
              </a:prstGeom>
              <a:noFill/>
            </p:spPr>
            <p:txBody>
              <a:bodyPr wrap="square" rtlCol="0">
                <a:spAutoFit/>
              </a:bodyPr>
              <a:lstStyle/>
              <a:p>
                <a:r>
                  <a:rPr lang="en-US" b="1" dirty="0">
                    <a:latin typeface="Arial" charset="0"/>
                    <a:ea typeface="Arial" charset="0"/>
                    <a:cs typeface="Arial" charset="0"/>
                  </a:rPr>
                  <a:t>PCR</a:t>
                </a:r>
              </a:p>
            </p:txBody>
          </p:sp>
        </p:grpSp>
        <p:grpSp>
          <p:nvGrpSpPr>
            <p:cNvPr id="46" name="Group 45"/>
            <p:cNvGrpSpPr/>
            <p:nvPr/>
          </p:nvGrpSpPr>
          <p:grpSpPr>
            <a:xfrm>
              <a:off x="431123" y="3459859"/>
              <a:ext cx="7948911" cy="1514070"/>
              <a:chOff x="431123" y="4029479"/>
              <a:chExt cx="7948911" cy="1514070"/>
            </a:xfrm>
          </p:grpSpPr>
          <p:grpSp>
            <p:nvGrpSpPr>
              <p:cNvPr id="44" name="Group 43"/>
              <p:cNvGrpSpPr/>
              <p:nvPr/>
            </p:nvGrpSpPr>
            <p:grpSpPr>
              <a:xfrm>
                <a:off x="431123" y="4644116"/>
                <a:ext cx="7948911" cy="132773"/>
                <a:chOff x="431123" y="4644116"/>
                <a:chExt cx="7948911" cy="132773"/>
              </a:xfrm>
            </p:grpSpPr>
            <p:sp>
              <p:nvSpPr>
                <p:cNvPr id="89" name="Rectangle 88"/>
                <p:cNvSpPr/>
                <p:nvPr/>
              </p:nvSpPr>
              <p:spPr>
                <a:xfrm>
                  <a:off x="965578" y="4644116"/>
                  <a:ext cx="452796" cy="12759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p:cNvSpPr/>
                <p:nvPr/>
              </p:nvSpPr>
              <p:spPr>
                <a:xfrm>
                  <a:off x="7337750" y="4644116"/>
                  <a:ext cx="606897" cy="12759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993441" y="4644116"/>
                  <a:ext cx="4744208" cy="132773"/>
                </a:xfrm>
                <a:prstGeom prst="rect">
                  <a:avLst/>
                </a:prstGeom>
                <a:solidFill>
                  <a:srgbClr val="FF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 name="Rectangle 26"/>
                <p:cNvSpPr/>
                <p:nvPr/>
              </p:nvSpPr>
              <p:spPr>
                <a:xfrm>
                  <a:off x="7758262" y="4644116"/>
                  <a:ext cx="621772" cy="1327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6733276" y="4644116"/>
                  <a:ext cx="621772" cy="1327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431123" y="4644116"/>
                  <a:ext cx="621772" cy="13277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1371668" y="4644116"/>
                  <a:ext cx="621772" cy="13277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p:cNvGrpSpPr/>
              <p:nvPr/>
            </p:nvGrpSpPr>
            <p:grpSpPr>
              <a:xfrm>
                <a:off x="721822" y="4029479"/>
                <a:ext cx="7371269" cy="1514070"/>
                <a:chOff x="721822" y="4029479"/>
                <a:chExt cx="7371269" cy="1514070"/>
              </a:xfrm>
            </p:grpSpPr>
            <p:sp>
              <p:nvSpPr>
                <p:cNvPr id="91" name="TextBox 90"/>
                <p:cNvSpPr txBox="1"/>
                <p:nvPr/>
              </p:nvSpPr>
              <p:spPr>
                <a:xfrm>
                  <a:off x="721822" y="5204995"/>
                  <a:ext cx="940307" cy="338554"/>
                </a:xfrm>
                <a:prstGeom prst="rect">
                  <a:avLst/>
                </a:prstGeom>
                <a:noFill/>
              </p:spPr>
              <p:txBody>
                <a:bodyPr wrap="square" rtlCol="0">
                  <a:spAutoFit/>
                </a:bodyPr>
                <a:lstStyle/>
                <a:p>
                  <a:r>
                    <a:rPr lang="en-US" sz="1600" smtClean="0">
                      <a:latin typeface="Arial" charset="0"/>
                      <a:ea typeface="Arial" charset="0"/>
                      <a:cs typeface="Arial" charset="0"/>
                    </a:rPr>
                    <a:t>barcode</a:t>
                  </a:r>
                  <a:endParaRPr lang="en-US" sz="1600" dirty="0">
                    <a:latin typeface="Arial" charset="0"/>
                    <a:ea typeface="Arial" charset="0"/>
                    <a:cs typeface="Arial" charset="0"/>
                  </a:endParaRPr>
                </a:p>
              </p:txBody>
            </p:sp>
            <p:sp>
              <p:nvSpPr>
                <p:cNvPr id="92" name="TextBox 91"/>
                <p:cNvSpPr txBox="1"/>
                <p:nvPr/>
              </p:nvSpPr>
              <p:spPr>
                <a:xfrm>
                  <a:off x="6998068" y="4029479"/>
                  <a:ext cx="1095023" cy="338554"/>
                </a:xfrm>
                <a:prstGeom prst="rect">
                  <a:avLst/>
                </a:prstGeom>
                <a:noFill/>
              </p:spPr>
              <p:txBody>
                <a:bodyPr wrap="square" rtlCol="0">
                  <a:spAutoFit/>
                </a:bodyPr>
                <a:lstStyle/>
                <a:p>
                  <a:r>
                    <a:rPr lang="en-US" sz="1600" smtClean="0">
                      <a:latin typeface="Arial" charset="0"/>
                      <a:ea typeface="Arial" charset="0"/>
                      <a:cs typeface="Arial" charset="0"/>
                    </a:rPr>
                    <a:t>adapters</a:t>
                  </a:r>
                  <a:endParaRPr lang="en-US" sz="1600" dirty="0">
                    <a:latin typeface="Arial" charset="0"/>
                    <a:ea typeface="Arial" charset="0"/>
                    <a:cs typeface="Arial" charset="0"/>
                  </a:endParaRPr>
                </a:p>
              </p:txBody>
            </p:sp>
            <p:cxnSp>
              <p:nvCxnSpPr>
                <p:cNvPr id="32" name="Straight Arrow Connector 31"/>
                <p:cNvCxnSpPr>
                  <a:stCxn id="91" idx="0"/>
                  <a:endCxn id="89" idx="2"/>
                </p:cNvCxnSpPr>
                <p:nvPr/>
              </p:nvCxnSpPr>
              <p:spPr>
                <a:xfrm flipV="1">
                  <a:off x="1191976" y="4771709"/>
                  <a:ext cx="0" cy="43328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stCxn id="92" idx="2"/>
                  <a:endCxn id="27" idx="0"/>
                </p:cNvCxnSpPr>
                <p:nvPr/>
              </p:nvCxnSpPr>
              <p:spPr>
                <a:xfrm>
                  <a:off x="7545580" y="4368033"/>
                  <a:ext cx="523568" cy="276083"/>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a:stCxn id="92" idx="2"/>
                  <a:endCxn id="73" idx="0"/>
                </p:cNvCxnSpPr>
                <p:nvPr/>
              </p:nvCxnSpPr>
              <p:spPr>
                <a:xfrm flipH="1">
                  <a:off x="7044162" y="4368033"/>
                  <a:ext cx="501418" cy="276083"/>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grpSp>
        <p:nvGrpSpPr>
          <p:cNvPr id="102" name="Group 101"/>
          <p:cNvGrpSpPr/>
          <p:nvPr/>
        </p:nvGrpSpPr>
        <p:grpSpPr>
          <a:xfrm>
            <a:off x="1993440" y="5118449"/>
            <a:ext cx="4825865" cy="1236662"/>
            <a:chOff x="1993440" y="5118449"/>
            <a:chExt cx="4825865" cy="1236662"/>
          </a:xfrm>
        </p:grpSpPr>
        <p:grpSp>
          <p:nvGrpSpPr>
            <p:cNvPr id="26" name="Group 25"/>
            <p:cNvGrpSpPr/>
            <p:nvPr/>
          </p:nvGrpSpPr>
          <p:grpSpPr>
            <a:xfrm>
              <a:off x="1993440" y="5853694"/>
              <a:ext cx="4825865" cy="501417"/>
              <a:chOff x="1993440" y="5673814"/>
              <a:chExt cx="4825865" cy="501417"/>
            </a:xfrm>
          </p:grpSpPr>
          <p:sp>
            <p:nvSpPr>
              <p:cNvPr id="71" name="TextBox 70"/>
              <p:cNvSpPr txBox="1"/>
              <p:nvPr/>
            </p:nvSpPr>
            <p:spPr>
              <a:xfrm>
                <a:off x="3936218" y="5836677"/>
                <a:ext cx="1080282" cy="338554"/>
              </a:xfrm>
              <a:prstGeom prst="rect">
                <a:avLst/>
              </a:prstGeom>
              <a:noFill/>
            </p:spPr>
            <p:txBody>
              <a:bodyPr wrap="square" rtlCol="0">
                <a:spAutoFit/>
              </a:bodyPr>
              <a:lstStyle/>
              <a:p>
                <a:r>
                  <a:rPr lang="en-US" sz="1600" smtClean="0">
                    <a:latin typeface="Arial" charset="0"/>
                    <a:ea typeface="Arial" charset="0"/>
                    <a:cs typeface="Arial" charset="0"/>
                  </a:rPr>
                  <a:t>~ 438 </a:t>
                </a:r>
                <a:r>
                  <a:rPr lang="en-US" sz="1600" dirty="0" err="1">
                    <a:latin typeface="Arial" charset="0"/>
                    <a:ea typeface="Arial" charset="0"/>
                    <a:cs typeface="Arial" charset="0"/>
                  </a:rPr>
                  <a:t>bp</a:t>
                </a:r>
                <a:endParaRPr lang="en-US" sz="1600" dirty="0">
                  <a:latin typeface="Arial" charset="0"/>
                  <a:ea typeface="Arial" charset="0"/>
                  <a:cs typeface="Arial" charset="0"/>
                </a:endParaRPr>
              </a:p>
            </p:txBody>
          </p:sp>
          <p:sp>
            <p:nvSpPr>
              <p:cNvPr id="72" name="Rectangle 71"/>
              <p:cNvSpPr/>
              <p:nvPr/>
            </p:nvSpPr>
            <p:spPr>
              <a:xfrm>
                <a:off x="1993440" y="5673814"/>
                <a:ext cx="4825865" cy="89223"/>
              </a:xfrm>
              <a:prstGeom prst="rect">
                <a:avLst/>
              </a:prstGeom>
              <a:solidFill>
                <a:srgbClr val="7030A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100" name="Down Arrow 99"/>
            <p:cNvSpPr/>
            <p:nvPr/>
          </p:nvSpPr>
          <p:spPr>
            <a:xfrm>
              <a:off x="4124546" y="5118449"/>
              <a:ext cx="468420" cy="55869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1" name="TextBox 100"/>
            <p:cNvSpPr txBox="1"/>
            <p:nvPr/>
          </p:nvSpPr>
          <p:spPr>
            <a:xfrm>
              <a:off x="4638251" y="5125399"/>
              <a:ext cx="1526112" cy="646331"/>
            </a:xfrm>
            <a:prstGeom prst="rect">
              <a:avLst/>
            </a:prstGeom>
            <a:noFill/>
          </p:spPr>
          <p:txBody>
            <a:bodyPr wrap="square" rtlCol="0">
              <a:spAutoFit/>
            </a:bodyPr>
            <a:lstStyle/>
            <a:p>
              <a:r>
                <a:rPr lang="en-US" b="1" smtClean="0">
                  <a:latin typeface="Arial" charset="0"/>
                  <a:ea typeface="Arial" charset="0"/>
                  <a:cs typeface="Arial" charset="0"/>
                </a:rPr>
                <a:t>Stich paired reads</a:t>
              </a:r>
              <a:endParaRPr lang="en-US" b="1" dirty="0">
                <a:latin typeface="Arial" charset="0"/>
                <a:ea typeface="Arial" charset="0"/>
                <a:cs typeface="Arial" charset="0"/>
              </a:endParaRPr>
            </a:p>
          </p:txBody>
        </p:sp>
      </p:grpSp>
    </p:spTree>
    <p:extLst>
      <p:ext uri="{BB962C8B-B14F-4D97-AF65-F5344CB8AC3E}">
        <p14:creationId xmlns:p14="http://schemas.microsoft.com/office/powerpoint/2010/main" val="1232224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spect="1"/>
          </p:cNvSpPr>
          <p:nvPr/>
        </p:nvSpPr>
        <p:spPr>
          <a:xfrm>
            <a:off x="2194476" y="2979827"/>
            <a:ext cx="972000" cy="171450"/>
          </a:xfrm>
          <a:prstGeom prst="rect">
            <a:avLst/>
          </a:prstGeom>
          <a:solidFill>
            <a:srgbClr val="0070C0"/>
          </a:solidFill>
          <a:ln cap="sq">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b="1" dirty="0"/>
              <a:t>left arm</a:t>
            </a:r>
            <a:endParaRPr lang="en-CA" b="1" dirty="0"/>
          </a:p>
        </p:txBody>
      </p:sp>
      <p:sp>
        <p:nvSpPr>
          <p:cNvPr id="5" name="Rectangle 4"/>
          <p:cNvSpPr>
            <a:spLocks noChangeAspect="1"/>
          </p:cNvSpPr>
          <p:nvPr/>
        </p:nvSpPr>
        <p:spPr>
          <a:xfrm>
            <a:off x="3186603" y="2979827"/>
            <a:ext cx="270000" cy="171450"/>
          </a:xfrm>
          <a:prstGeom prst="rect">
            <a:avLst/>
          </a:prstGeom>
          <a:solidFill>
            <a:srgbClr val="FFFF00"/>
          </a:solidFill>
          <a:ln cap="sq">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p:cNvSpPr>
            <a:spLocks noChangeAspect="1"/>
          </p:cNvSpPr>
          <p:nvPr/>
        </p:nvSpPr>
        <p:spPr>
          <a:xfrm>
            <a:off x="3477222" y="2979827"/>
            <a:ext cx="1107000" cy="171450"/>
          </a:xfrm>
          <a:prstGeom prst="rect">
            <a:avLst/>
          </a:prstGeom>
          <a:solidFill>
            <a:srgbClr val="0070C0"/>
          </a:solidFill>
          <a:ln cap="sq">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b="1" dirty="0"/>
              <a:t>right arm</a:t>
            </a:r>
            <a:endParaRPr lang="en-CA" b="1" dirty="0"/>
          </a:p>
        </p:txBody>
      </p:sp>
      <p:cxnSp>
        <p:nvCxnSpPr>
          <p:cNvPr id="18" name="Straight Connector 17"/>
          <p:cNvCxnSpPr/>
          <p:nvPr/>
        </p:nvCxnSpPr>
        <p:spPr>
          <a:xfrm>
            <a:off x="5151222" y="3065552"/>
            <a:ext cx="204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a:spLocks noChangeAspect="1"/>
          </p:cNvSpPr>
          <p:nvPr/>
        </p:nvSpPr>
        <p:spPr>
          <a:xfrm>
            <a:off x="7759348" y="2979827"/>
            <a:ext cx="1134000" cy="17145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b="1" dirty="0"/>
              <a:t>right arm</a:t>
            </a:r>
            <a:endParaRPr lang="en-CA" b="1" dirty="0"/>
          </a:p>
        </p:txBody>
      </p:sp>
      <p:sp>
        <p:nvSpPr>
          <p:cNvPr id="10" name="Rectangle 9"/>
          <p:cNvSpPr>
            <a:spLocks noChangeAspect="1"/>
          </p:cNvSpPr>
          <p:nvPr/>
        </p:nvSpPr>
        <p:spPr>
          <a:xfrm>
            <a:off x="8912919" y="2979827"/>
            <a:ext cx="270000" cy="1714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ectangle 10"/>
          <p:cNvSpPr>
            <a:spLocks noChangeAspect="1"/>
          </p:cNvSpPr>
          <p:nvPr/>
        </p:nvSpPr>
        <p:spPr>
          <a:xfrm>
            <a:off x="9198416" y="2979827"/>
            <a:ext cx="810000" cy="17145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b="1" dirty="0"/>
              <a:t>left arm</a:t>
            </a:r>
            <a:endParaRPr lang="en-CA" b="1" dirty="0"/>
          </a:p>
        </p:txBody>
      </p:sp>
      <p:grpSp>
        <p:nvGrpSpPr>
          <p:cNvPr id="24" name="Group 23"/>
          <p:cNvGrpSpPr/>
          <p:nvPr/>
        </p:nvGrpSpPr>
        <p:grpSpPr>
          <a:xfrm>
            <a:off x="6058122" y="2889836"/>
            <a:ext cx="228600" cy="365760"/>
            <a:chOff x="4427100" y="2415084"/>
            <a:chExt cx="228600" cy="365760"/>
          </a:xfrm>
        </p:grpSpPr>
        <p:sp>
          <p:nvSpPr>
            <p:cNvPr id="19" name="Parallelogram 18"/>
            <p:cNvSpPr/>
            <p:nvPr/>
          </p:nvSpPr>
          <p:spPr>
            <a:xfrm>
              <a:off x="4427100" y="2438400"/>
              <a:ext cx="228600" cy="304800"/>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arallelogram 22"/>
            <p:cNvSpPr/>
            <p:nvPr/>
          </p:nvSpPr>
          <p:spPr>
            <a:xfrm rot="214539">
              <a:off x="4448474" y="2415084"/>
              <a:ext cx="192024" cy="365760"/>
            </a:xfrm>
            <a:prstGeom prst="parallelogram">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3107347" y="3166583"/>
            <a:ext cx="428515" cy="276999"/>
          </a:xfrm>
          <a:prstGeom prst="rect">
            <a:avLst/>
          </a:prstGeom>
          <a:noFill/>
        </p:spPr>
        <p:txBody>
          <a:bodyPr wrap="none" rtlCol="0">
            <a:spAutoFit/>
          </a:bodyPr>
          <a:lstStyle/>
          <a:p>
            <a:pPr algn="ctr"/>
            <a:r>
              <a:rPr lang="en-US" sz="1200" dirty="0"/>
              <a:t>8 nt</a:t>
            </a:r>
          </a:p>
        </p:txBody>
      </p:sp>
      <p:sp>
        <p:nvSpPr>
          <p:cNvPr id="26" name="TextBox 25"/>
          <p:cNvSpPr txBox="1"/>
          <p:nvPr/>
        </p:nvSpPr>
        <p:spPr>
          <a:xfrm>
            <a:off x="2426946" y="3166583"/>
            <a:ext cx="507063" cy="276999"/>
          </a:xfrm>
          <a:prstGeom prst="rect">
            <a:avLst/>
          </a:prstGeom>
          <a:noFill/>
        </p:spPr>
        <p:txBody>
          <a:bodyPr wrap="none" rtlCol="0">
            <a:spAutoFit/>
          </a:bodyPr>
          <a:lstStyle/>
          <a:p>
            <a:pPr algn="ctr"/>
            <a:r>
              <a:rPr lang="en-US" sz="1200" dirty="0"/>
              <a:t>29 nt</a:t>
            </a:r>
          </a:p>
        </p:txBody>
      </p:sp>
      <p:sp>
        <p:nvSpPr>
          <p:cNvPr id="27" name="TextBox 26"/>
          <p:cNvSpPr txBox="1"/>
          <p:nvPr/>
        </p:nvSpPr>
        <p:spPr>
          <a:xfrm>
            <a:off x="3777192" y="3166583"/>
            <a:ext cx="507063" cy="276999"/>
          </a:xfrm>
          <a:prstGeom prst="rect">
            <a:avLst/>
          </a:prstGeom>
          <a:noFill/>
        </p:spPr>
        <p:txBody>
          <a:bodyPr wrap="none" rtlCol="0">
            <a:spAutoFit/>
          </a:bodyPr>
          <a:lstStyle/>
          <a:p>
            <a:pPr algn="ctr"/>
            <a:r>
              <a:rPr lang="en-US" sz="1200" dirty="0"/>
              <a:t>33 nt</a:t>
            </a:r>
          </a:p>
        </p:txBody>
      </p:sp>
      <p:sp>
        <p:nvSpPr>
          <p:cNvPr id="28" name="TextBox 27"/>
          <p:cNvSpPr txBox="1"/>
          <p:nvPr/>
        </p:nvSpPr>
        <p:spPr>
          <a:xfrm>
            <a:off x="4614192" y="3166583"/>
            <a:ext cx="507063" cy="276999"/>
          </a:xfrm>
          <a:prstGeom prst="rect">
            <a:avLst/>
          </a:prstGeom>
          <a:noFill/>
        </p:spPr>
        <p:txBody>
          <a:bodyPr wrap="none" rtlCol="0">
            <a:spAutoFit/>
          </a:bodyPr>
          <a:lstStyle/>
          <a:p>
            <a:pPr algn="ctr"/>
            <a:r>
              <a:rPr lang="en-US" sz="1200" dirty="0"/>
              <a:t>17 nt</a:t>
            </a:r>
          </a:p>
        </p:txBody>
      </p:sp>
      <p:sp>
        <p:nvSpPr>
          <p:cNvPr id="29" name="TextBox 28"/>
          <p:cNvSpPr txBox="1"/>
          <p:nvPr/>
        </p:nvSpPr>
        <p:spPr>
          <a:xfrm>
            <a:off x="7223592" y="3166583"/>
            <a:ext cx="507063" cy="276999"/>
          </a:xfrm>
          <a:prstGeom prst="rect">
            <a:avLst/>
          </a:prstGeom>
          <a:noFill/>
        </p:spPr>
        <p:txBody>
          <a:bodyPr wrap="none" rtlCol="0">
            <a:spAutoFit/>
          </a:bodyPr>
          <a:lstStyle/>
          <a:p>
            <a:pPr algn="ctr"/>
            <a:r>
              <a:rPr lang="en-US" sz="1200" dirty="0"/>
              <a:t>17 nt</a:t>
            </a:r>
          </a:p>
        </p:txBody>
      </p:sp>
      <p:sp>
        <p:nvSpPr>
          <p:cNvPr id="30" name="TextBox 29"/>
          <p:cNvSpPr txBox="1"/>
          <p:nvPr/>
        </p:nvSpPr>
        <p:spPr>
          <a:xfrm>
            <a:off x="8072818" y="3166583"/>
            <a:ext cx="507063" cy="276999"/>
          </a:xfrm>
          <a:prstGeom prst="rect">
            <a:avLst/>
          </a:prstGeom>
          <a:noFill/>
        </p:spPr>
        <p:txBody>
          <a:bodyPr wrap="none" rtlCol="0">
            <a:spAutoFit/>
          </a:bodyPr>
          <a:lstStyle/>
          <a:p>
            <a:pPr algn="ctr"/>
            <a:r>
              <a:rPr lang="en-US" sz="1200" dirty="0"/>
              <a:t>34 nt</a:t>
            </a:r>
          </a:p>
        </p:txBody>
      </p:sp>
      <p:sp>
        <p:nvSpPr>
          <p:cNvPr id="31" name="TextBox 30"/>
          <p:cNvSpPr txBox="1"/>
          <p:nvPr/>
        </p:nvSpPr>
        <p:spPr>
          <a:xfrm>
            <a:off x="8833663" y="3166583"/>
            <a:ext cx="428515" cy="276999"/>
          </a:xfrm>
          <a:prstGeom prst="rect">
            <a:avLst/>
          </a:prstGeom>
          <a:noFill/>
        </p:spPr>
        <p:txBody>
          <a:bodyPr wrap="none" rtlCol="0">
            <a:spAutoFit/>
          </a:bodyPr>
          <a:lstStyle/>
          <a:p>
            <a:pPr algn="ctr"/>
            <a:r>
              <a:rPr lang="en-US" sz="1200" dirty="0"/>
              <a:t>8 nt</a:t>
            </a:r>
          </a:p>
        </p:txBody>
      </p:sp>
      <p:sp>
        <p:nvSpPr>
          <p:cNvPr id="32" name="TextBox 31"/>
          <p:cNvSpPr txBox="1"/>
          <p:nvPr/>
        </p:nvSpPr>
        <p:spPr>
          <a:xfrm>
            <a:off x="9349886" y="3166583"/>
            <a:ext cx="507063" cy="276999"/>
          </a:xfrm>
          <a:prstGeom prst="rect">
            <a:avLst/>
          </a:prstGeom>
          <a:noFill/>
        </p:spPr>
        <p:txBody>
          <a:bodyPr wrap="none" rtlCol="0">
            <a:spAutoFit/>
          </a:bodyPr>
          <a:lstStyle/>
          <a:p>
            <a:pPr algn="ctr"/>
            <a:r>
              <a:rPr lang="en-US" sz="1200" dirty="0"/>
              <a:t>24 nt</a:t>
            </a:r>
          </a:p>
        </p:txBody>
      </p:sp>
      <p:sp>
        <p:nvSpPr>
          <p:cNvPr id="33" name="Pentagon 32"/>
          <p:cNvSpPr/>
          <p:nvPr/>
        </p:nvSpPr>
        <p:spPr>
          <a:xfrm>
            <a:off x="4602822" y="2979827"/>
            <a:ext cx="566928" cy="173736"/>
          </a:xfrm>
          <a:prstGeom prst="homePlate">
            <a:avLst/>
          </a:prstGeom>
          <a:solidFill>
            <a:srgbClr val="FF0000"/>
          </a:solidFill>
          <a:ln cap="sq">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F</a:t>
            </a:r>
            <a:endParaRPr lang="en-US" b="1" dirty="0"/>
          </a:p>
        </p:txBody>
      </p:sp>
      <p:sp>
        <p:nvSpPr>
          <p:cNvPr id="34" name="Pentagon 33"/>
          <p:cNvSpPr/>
          <p:nvPr/>
        </p:nvSpPr>
        <p:spPr>
          <a:xfrm flipH="1">
            <a:off x="7170368" y="2979827"/>
            <a:ext cx="566928" cy="173736"/>
          </a:xfrm>
          <a:prstGeom prst="homePlat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R</a:t>
            </a:r>
            <a:endParaRPr lang="en-US" b="1" dirty="0"/>
          </a:p>
        </p:txBody>
      </p:sp>
      <p:sp>
        <p:nvSpPr>
          <p:cNvPr id="35" name="TextBox 34"/>
          <p:cNvSpPr txBox="1"/>
          <p:nvPr/>
        </p:nvSpPr>
        <p:spPr>
          <a:xfrm>
            <a:off x="3083398" y="2497049"/>
            <a:ext cx="476413" cy="461665"/>
          </a:xfrm>
          <a:prstGeom prst="rect">
            <a:avLst/>
          </a:prstGeom>
          <a:noFill/>
        </p:spPr>
        <p:txBody>
          <a:bodyPr wrap="none" rtlCol="0">
            <a:spAutoFit/>
          </a:bodyPr>
          <a:lstStyle/>
          <a:p>
            <a:pPr algn="ctr"/>
            <a:r>
              <a:rPr lang="en-US" sz="1200" b="1" dirty="0"/>
              <a:t>i5</a:t>
            </a:r>
          </a:p>
          <a:p>
            <a:pPr algn="ctr"/>
            <a:r>
              <a:rPr lang="en-US" sz="1200" b="1" dirty="0"/>
              <a:t>S5xx</a:t>
            </a:r>
          </a:p>
        </p:txBody>
      </p:sp>
      <p:sp>
        <p:nvSpPr>
          <p:cNvPr id="36" name="TextBox 35"/>
          <p:cNvSpPr txBox="1"/>
          <p:nvPr/>
        </p:nvSpPr>
        <p:spPr>
          <a:xfrm>
            <a:off x="8795287" y="2497049"/>
            <a:ext cx="505267" cy="461665"/>
          </a:xfrm>
          <a:prstGeom prst="rect">
            <a:avLst/>
          </a:prstGeom>
          <a:noFill/>
        </p:spPr>
        <p:txBody>
          <a:bodyPr wrap="none" rtlCol="0">
            <a:spAutoFit/>
          </a:bodyPr>
          <a:lstStyle/>
          <a:p>
            <a:pPr algn="ctr"/>
            <a:r>
              <a:rPr lang="en-US" sz="1200" b="1" dirty="0"/>
              <a:t>i7</a:t>
            </a:r>
          </a:p>
          <a:p>
            <a:pPr algn="ctr"/>
            <a:r>
              <a:rPr lang="en-US" sz="1200" b="1" dirty="0"/>
              <a:t>N7xx</a:t>
            </a:r>
          </a:p>
        </p:txBody>
      </p:sp>
      <p:sp>
        <p:nvSpPr>
          <p:cNvPr id="37" name="TextBox 36"/>
          <p:cNvSpPr txBox="1"/>
          <p:nvPr/>
        </p:nvSpPr>
        <p:spPr>
          <a:xfrm>
            <a:off x="5506567" y="2497049"/>
            <a:ext cx="1331711" cy="276999"/>
          </a:xfrm>
          <a:prstGeom prst="rect">
            <a:avLst/>
          </a:prstGeom>
          <a:noFill/>
        </p:spPr>
        <p:txBody>
          <a:bodyPr wrap="none" rtlCol="0">
            <a:spAutoFit/>
          </a:bodyPr>
          <a:lstStyle/>
          <a:p>
            <a:pPr algn="ctr"/>
            <a:r>
              <a:rPr lang="en-US" sz="1200" b="1" dirty="0"/>
              <a:t>“insert” sequence</a:t>
            </a:r>
          </a:p>
        </p:txBody>
      </p:sp>
      <p:sp>
        <p:nvSpPr>
          <p:cNvPr id="38" name="TextBox 37"/>
          <p:cNvSpPr txBox="1"/>
          <p:nvPr/>
        </p:nvSpPr>
        <p:spPr>
          <a:xfrm>
            <a:off x="5601495" y="3321954"/>
            <a:ext cx="1141852" cy="276999"/>
          </a:xfrm>
          <a:prstGeom prst="rect">
            <a:avLst/>
          </a:prstGeom>
          <a:noFill/>
        </p:spPr>
        <p:txBody>
          <a:bodyPr wrap="none" rtlCol="0">
            <a:spAutoFit/>
          </a:bodyPr>
          <a:lstStyle/>
          <a:p>
            <a:pPr algn="ctr"/>
            <a:r>
              <a:rPr lang="en-US" sz="1200" dirty="0"/>
              <a:t>ideally ≈ 450 nt</a:t>
            </a:r>
          </a:p>
        </p:txBody>
      </p:sp>
      <p:sp>
        <p:nvSpPr>
          <p:cNvPr id="39" name="TextBox 38"/>
          <p:cNvSpPr txBox="1"/>
          <p:nvPr/>
        </p:nvSpPr>
        <p:spPr>
          <a:xfrm>
            <a:off x="1783422" y="2867774"/>
            <a:ext cx="380232" cy="400110"/>
          </a:xfrm>
          <a:prstGeom prst="rect">
            <a:avLst/>
          </a:prstGeom>
          <a:noFill/>
        </p:spPr>
        <p:txBody>
          <a:bodyPr wrap="none" rtlCol="0">
            <a:spAutoFit/>
          </a:bodyPr>
          <a:lstStyle/>
          <a:p>
            <a:pPr algn="ctr"/>
            <a:r>
              <a:rPr lang="en-US" sz="2000" dirty="0"/>
              <a:t>5’</a:t>
            </a:r>
          </a:p>
        </p:txBody>
      </p:sp>
      <p:sp>
        <p:nvSpPr>
          <p:cNvPr id="40" name="TextBox 39"/>
          <p:cNvSpPr txBox="1"/>
          <p:nvPr/>
        </p:nvSpPr>
        <p:spPr>
          <a:xfrm>
            <a:off x="10028346" y="2867774"/>
            <a:ext cx="380232" cy="400110"/>
          </a:xfrm>
          <a:prstGeom prst="rect">
            <a:avLst/>
          </a:prstGeom>
          <a:noFill/>
        </p:spPr>
        <p:txBody>
          <a:bodyPr wrap="none" rtlCol="0">
            <a:spAutoFit/>
          </a:bodyPr>
          <a:lstStyle/>
          <a:p>
            <a:pPr algn="ctr"/>
            <a:r>
              <a:rPr lang="en-US" sz="2000" dirty="0"/>
              <a:t>3’</a:t>
            </a:r>
          </a:p>
        </p:txBody>
      </p:sp>
      <p:grpSp>
        <p:nvGrpSpPr>
          <p:cNvPr id="58" name="Group 57"/>
          <p:cNvGrpSpPr/>
          <p:nvPr/>
        </p:nvGrpSpPr>
        <p:grpSpPr>
          <a:xfrm>
            <a:off x="2272918" y="3768924"/>
            <a:ext cx="7646167" cy="592029"/>
            <a:chOff x="772707" y="858748"/>
            <a:chExt cx="7646167" cy="592029"/>
          </a:xfrm>
        </p:grpSpPr>
        <p:grpSp>
          <p:nvGrpSpPr>
            <p:cNvPr id="46" name="Group 45"/>
            <p:cNvGrpSpPr/>
            <p:nvPr/>
          </p:nvGrpSpPr>
          <p:grpSpPr>
            <a:xfrm>
              <a:off x="772707" y="858748"/>
              <a:ext cx="1818093" cy="592029"/>
              <a:chOff x="914400" y="858748"/>
              <a:chExt cx="1818093" cy="592029"/>
            </a:xfrm>
          </p:grpSpPr>
          <p:sp>
            <p:nvSpPr>
              <p:cNvPr id="42" name="Rectangle 41"/>
              <p:cNvSpPr>
                <a:spLocks/>
              </p:cNvSpPr>
              <p:nvPr/>
            </p:nvSpPr>
            <p:spPr>
              <a:xfrm>
                <a:off x="914400" y="921196"/>
                <a:ext cx="182880" cy="182880"/>
              </a:xfrm>
              <a:prstGeom prst="rect">
                <a:avLst/>
              </a:prstGeom>
              <a:solidFill>
                <a:srgbClr val="0070C0"/>
              </a:solidFill>
              <a:ln cap="sq">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3" name="Rectangle 42"/>
              <p:cNvSpPr>
                <a:spLocks/>
              </p:cNvSpPr>
              <p:nvPr/>
            </p:nvSpPr>
            <p:spPr>
              <a:xfrm>
                <a:off x="914400" y="1205448"/>
                <a:ext cx="182880" cy="182880"/>
              </a:xfrm>
              <a:prstGeom prst="rect">
                <a:avLst/>
              </a:prstGeom>
              <a:solidFill>
                <a:schemeClr val="tx2"/>
              </a:solidFill>
              <a:ln cap="sq">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TextBox 43"/>
              <p:cNvSpPr txBox="1"/>
              <p:nvPr/>
            </p:nvSpPr>
            <p:spPr>
              <a:xfrm>
                <a:off x="1112178" y="858748"/>
                <a:ext cx="1620315" cy="307777"/>
              </a:xfrm>
              <a:prstGeom prst="rect">
                <a:avLst/>
              </a:prstGeom>
              <a:noFill/>
            </p:spPr>
            <p:txBody>
              <a:bodyPr wrap="none" rtlCol="0">
                <a:spAutoFit/>
              </a:bodyPr>
              <a:lstStyle/>
              <a:p>
                <a:r>
                  <a:rPr lang="en-US" sz="1400" b="1" i="1" dirty="0"/>
                  <a:t>Nextera</a:t>
                </a:r>
                <a:r>
                  <a:rPr lang="en-US" sz="1400" b="1" dirty="0"/>
                  <a:t> P5 adapter</a:t>
                </a:r>
              </a:p>
            </p:txBody>
          </p:sp>
          <p:sp>
            <p:nvSpPr>
              <p:cNvPr id="45" name="TextBox 44"/>
              <p:cNvSpPr txBox="1"/>
              <p:nvPr/>
            </p:nvSpPr>
            <p:spPr>
              <a:xfrm>
                <a:off x="1112178" y="1143000"/>
                <a:ext cx="1620315" cy="307777"/>
              </a:xfrm>
              <a:prstGeom prst="rect">
                <a:avLst/>
              </a:prstGeom>
              <a:noFill/>
            </p:spPr>
            <p:txBody>
              <a:bodyPr wrap="none" rtlCol="0">
                <a:spAutoFit/>
              </a:bodyPr>
              <a:lstStyle/>
              <a:p>
                <a:r>
                  <a:rPr lang="en-US" sz="1400" b="1" i="1" dirty="0"/>
                  <a:t>Nextera</a:t>
                </a:r>
                <a:r>
                  <a:rPr lang="en-US" sz="1400" b="1" dirty="0"/>
                  <a:t> P7 adapter</a:t>
                </a:r>
              </a:p>
            </p:txBody>
          </p:sp>
        </p:grpSp>
        <p:grpSp>
          <p:nvGrpSpPr>
            <p:cNvPr id="47" name="Group 46"/>
            <p:cNvGrpSpPr/>
            <p:nvPr/>
          </p:nvGrpSpPr>
          <p:grpSpPr>
            <a:xfrm>
              <a:off x="3084944" y="858748"/>
              <a:ext cx="2212112" cy="592029"/>
              <a:chOff x="914400" y="858748"/>
              <a:chExt cx="2212112" cy="592029"/>
            </a:xfrm>
          </p:grpSpPr>
          <p:sp>
            <p:nvSpPr>
              <p:cNvPr id="48" name="Rectangle 47"/>
              <p:cNvSpPr>
                <a:spLocks/>
              </p:cNvSpPr>
              <p:nvPr/>
            </p:nvSpPr>
            <p:spPr>
              <a:xfrm>
                <a:off x="914400" y="921196"/>
                <a:ext cx="182880" cy="182880"/>
              </a:xfrm>
              <a:prstGeom prst="rect">
                <a:avLst/>
              </a:prstGeom>
              <a:solidFill>
                <a:srgbClr val="FFFF00"/>
              </a:solidFill>
              <a:ln cap="sq">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ectangle 48"/>
              <p:cNvSpPr>
                <a:spLocks/>
              </p:cNvSpPr>
              <p:nvPr/>
            </p:nvSpPr>
            <p:spPr>
              <a:xfrm>
                <a:off x="914400" y="1205448"/>
                <a:ext cx="182880" cy="182880"/>
              </a:xfrm>
              <a:prstGeom prst="rect">
                <a:avLst/>
              </a:prstGeom>
              <a:solidFill>
                <a:srgbClr val="FFC000"/>
              </a:solidFill>
              <a:ln cap="sq">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TextBox 49"/>
              <p:cNvSpPr txBox="1"/>
              <p:nvPr/>
            </p:nvSpPr>
            <p:spPr>
              <a:xfrm>
                <a:off x="1112178" y="858748"/>
                <a:ext cx="1950214" cy="307777"/>
              </a:xfrm>
              <a:prstGeom prst="rect">
                <a:avLst/>
              </a:prstGeom>
              <a:noFill/>
            </p:spPr>
            <p:txBody>
              <a:bodyPr wrap="none" rtlCol="0">
                <a:spAutoFit/>
              </a:bodyPr>
              <a:lstStyle/>
              <a:p>
                <a:r>
                  <a:rPr lang="en-US" sz="1400" b="1" i="1" dirty="0"/>
                  <a:t>Nextera XT</a:t>
                </a:r>
                <a:r>
                  <a:rPr lang="en-US" sz="1400" b="1" dirty="0"/>
                  <a:t> v2 i5 indices</a:t>
                </a:r>
              </a:p>
            </p:txBody>
          </p:sp>
          <p:sp>
            <p:nvSpPr>
              <p:cNvPr id="51" name="TextBox 50"/>
              <p:cNvSpPr txBox="1"/>
              <p:nvPr/>
            </p:nvSpPr>
            <p:spPr>
              <a:xfrm>
                <a:off x="1112178" y="1143000"/>
                <a:ext cx="2014334" cy="307777"/>
              </a:xfrm>
              <a:prstGeom prst="rect">
                <a:avLst/>
              </a:prstGeom>
              <a:noFill/>
            </p:spPr>
            <p:txBody>
              <a:bodyPr wrap="none" rtlCol="0">
                <a:spAutoFit/>
              </a:bodyPr>
              <a:lstStyle/>
              <a:p>
                <a:r>
                  <a:rPr lang="en-US" sz="1400" b="1" i="1" dirty="0"/>
                  <a:t>Nextera XT </a:t>
                </a:r>
                <a:r>
                  <a:rPr lang="en-US" sz="1400" b="1" dirty="0"/>
                  <a:t>v2 i7 indices</a:t>
                </a:r>
              </a:p>
            </p:txBody>
          </p:sp>
        </p:grpSp>
        <p:grpSp>
          <p:nvGrpSpPr>
            <p:cNvPr id="52" name="Group 51"/>
            <p:cNvGrpSpPr/>
            <p:nvPr/>
          </p:nvGrpSpPr>
          <p:grpSpPr>
            <a:xfrm>
              <a:off x="5791200" y="858748"/>
              <a:ext cx="2627674" cy="592029"/>
              <a:chOff x="914400" y="858748"/>
              <a:chExt cx="2627674" cy="592029"/>
            </a:xfrm>
          </p:grpSpPr>
          <p:sp>
            <p:nvSpPr>
              <p:cNvPr id="53" name="Rectangle 52"/>
              <p:cNvSpPr>
                <a:spLocks/>
              </p:cNvSpPr>
              <p:nvPr/>
            </p:nvSpPr>
            <p:spPr>
              <a:xfrm>
                <a:off x="914400" y="921196"/>
                <a:ext cx="182880" cy="182880"/>
              </a:xfrm>
              <a:prstGeom prst="rect">
                <a:avLst/>
              </a:prstGeom>
              <a:solidFill>
                <a:srgbClr val="FF0000"/>
              </a:solidFill>
              <a:ln cap="sq">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Rectangle 53"/>
              <p:cNvSpPr>
                <a:spLocks/>
              </p:cNvSpPr>
              <p:nvPr/>
            </p:nvSpPr>
            <p:spPr>
              <a:xfrm>
                <a:off x="914400" y="1205448"/>
                <a:ext cx="182880" cy="182880"/>
              </a:xfrm>
              <a:prstGeom prst="rect">
                <a:avLst/>
              </a:prstGeom>
              <a:solidFill>
                <a:srgbClr val="C00000"/>
              </a:solidFill>
              <a:ln cap="sq">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TextBox 54"/>
              <p:cNvSpPr txBox="1"/>
              <p:nvPr/>
            </p:nvSpPr>
            <p:spPr>
              <a:xfrm>
                <a:off x="1112178" y="858748"/>
                <a:ext cx="2429896" cy="307777"/>
              </a:xfrm>
              <a:prstGeom prst="rect">
                <a:avLst/>
              </a:prstGeom>
              <a:noFill/>
            </p:spPr>
            <p:txBody>
              <a:bodyPr wrap="none" rtlCol="0">
                <a:spAutoFit/>
              </a:bodyPr>
              <a:lstStyle/>
              <a:p>
                <a:r>
                  <a:rPr lang="en-US" sz="1400" b="1" dirty="0"/>
                  <a:t>Target-specific forward primer</a:t>
                </a:r>
              </a:p>
            </p:txBody>
          </p:sp>
          <p:sp>
            <p:nvSpPr>
              <p:cNvPr id="56" name="TextBox 55"/>
              <p:cNvSpPr txBox="1"/>
              <p:nvPr/>
            </p:nvSpPr>
            <p:spPr>
              <a:xfrm>
                <a:off x="1112178" y="1143000"/>
                <a:ext cx="2385653" cy="307777"/>
              </a:xfrm>
              <a:prstGeom prst="rect">
                <a:avLst/>
              </a:prstGeom>
              <a:noFill/>
            </p:spPr>
            <p:txBody>
              <a:bodyPr wrap="none" rtlCol="0">
                <a:spAutoFit/>
              </a:bodyPr>
              <a:lstStyle/>
              <a:p>
                <a:r>
                  <a:rPr lang="en-US" sz="1400" b="1" dirty="0"/>
                  <a:t>Target-specific reverse primer</a:t>
                </a:r>
              </a:p>
            </p:txBody>
          </p:sp>
        </p:grpSp>
      </p:grpSp>
    </p:spTree>
    <p:extLst>
      <p:ext uri="{BB962C8B-B14F-4D97-AF65-F5344CB8AC3E}">
        <p14:creationId xmlns:p14="http://schemas.microsoft.com/office/powerpoint/2010/main" val="7187719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9382" y="486204"/>
            <a:ext cx="7387936" cy="6371796"/>
          </a:xfrm>
          <a:prstGeom prst="rect">
            <a:avLst/>
          </a:prstGeom>
        </p:spPr>
      </p:pic>
      <p:sp>
        <p:nvSpPr>
          <p:cNvPr id="3" name="Title 1"/>
          <p:cNvSpPr txBox="1">
            <a:spLocks/>
          </p:cNvSpPr>
          <p:nvPr/>
        </p:nvSpPr>
        <p:spPr>
          <a:xfrm>
            <a:off x="339436" y="37204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smtClean="0"/>
              <a:t>Beta-diversity plot</a:t>
            </a:r>
            <a:endParaRPr lang="en-US" sz="4000" dirty="0"/>
          </a:p>
        </p:txBody>
      </p:sp>
      <p:grpSp>
        <p:nvGrpSpPr>
          <p:cNvPr id="25" name="Group 24"/>
          <p:cNvGrpSpPr/>
          <p:nvPr/>
        </p:nvGrpSpPr>
        <p:grpSpPr>
          <a:xfrm>
            <a:off x="4403456" y="920793"/>
            <a:ext cx="6889978" cy="4921038"/>
            <a:chOff x="4403456" y="920793"/>
            <a:chExt cx="6889978" cy="4921038"/>
          </a:xfrm>
        </p:grpSpPr>
        <p:sp>
          <p:nvSpPr>
            <p:cNvPr id="4" name="TextBox 3"/>
            <p:cNvSpPr txBox="1"/>
            <p:nvPr/>
          </p:nvSpPr>
          <p:spPr>
            <a:xfrm>
              <a:off x="4803847" y="920793"/>
              <a:ext cx="641267" cy="307777"/>
            </a:xfrm>
            <a:prstGeom prst="rect">
              <a:avLst/>
            </a:prstGeom>
            <a:noFill/>
          </p:spPr>
          <p:txBody>
            <a:bodyPr wrap="square" rtlCol="0">
              <a:spAutoFit/>
            </a:bodyPr>
            <a:lstStyle/>
            <a:p>
              <a:r>
                <a:rPr lang="en-US" sz="1400" b="1" smtClean="0"/>
                <a:t>Skunk</a:t>
              </a:r>
              <a:endParaRPr lang="en-US" sz="1400" b="1" dirty="0"/>
            </a:p>
          </p:txBody>
        </p:sp>
        <p:sp>
          <p:nvSpPr>
            <p:cNvPr id="5" name="TextBox 4"/>
            <p:cNvSpPr txBox="1"/>
            <p:nvPr/>
          </p:nvSpPr>
          <p:spPr>
            <a:xfrm>
              <a:off x="4439392" y="1574750"/>
              <a:ext cx="738249" cy="307777"/>
            </a:xfrm>
            <a:prstGeom prst="rect">
              <a:avLst/>
            </a:prstGeom>
            <a:noFill/>
          </p:spPr>
          <p:txBody>
            <a:bodyPr wrap="square" rtlCol="0">
              <a:spAutoFit/>
            </a:bodyPr>
            <a:lstStyle/>
            <a:p>
              <a:r>
                <a:rPr lang="en-US" sz="1400" b="1" smtClean="0"/>
                <a:t>Marten</a:t>
              </a:r>
              <a:endParaRPr lang="en-US" sz="1400" b="1" dirty="0"/>
            </a:p>
          </p:txBody>
        </p:sp>
        <p:sp>
          <p:nvSpPr>
            <p:cNvPr id="6" name="TextBox 5"/>
            <p:cNvSpPr txBox="1"/>
            <p:nvPr/>
          </p:nvSpPr>
          <p:spPr>
            <a:xfrm>
              <a:off x="5237018" y="1266973"/>
              <a:ext cx="641267" cy="307777"/>
            </a:xfrm>
            <a:prstGeom prst="rect">
              <a:avLst/>
            </a:prstGeom>
            <a:noFill/>
          </p:spPr>
          <p:txBody>
            <a:bodyPr wrap="square" rtlCol="0">
              <a:spAutoFit/>
            </a:bodyPr>
            <a:lstStyle/>
            <a:p>
              <a:r>
                <a:rPr lang="en-US" sz="1400" b="1" smtClean="0"/>
                <a:t>Mink</a:t>
              </a:r>
              <a:endParaRPr lang="en-US" sz="1400" b="1" dirty="0"/>
            </a:p>
          </p:txBody>
        </p:sp>
        <p:sp>
          <p:nvSpPr>
            <p:cNvPr id="7" name="TextBox 6"/>
            <p:cNvSpPr txBox="1"/>
            <p:nvPr/>
          </p:nvSpPr>
          <p:spPr>
            <a:xfrm>
              <a:off x="6544538" y="1444800"/>
              <a:ext cx="606383" cy="308075"/>
            </a:xfrm>
            <a:prstGeom prst="rect">
              <a:avLst/>
            </a:prstGeom>
            <a:noFill/>
          </p:spPr>
          <p:txBody>
            <a:bodyPr wrap="square" rtlCol="0">
              <a:spAutoFit/>
            </a:bodyPr>
            <a:lstStyle/>
            <a:p>
              <a:r>
                <a:rPr lang="en-US" sz="1400" b="1" smtClean="0"/>
                <a:t>Bear</a:t>
              </a:r>
              <a:endParaRPr lang="en-US" sz="1400" b="1" dirty="0"/>
            </a:p>
          </p:txBody>
        </p:sp>
        <p:sp>
          <p:nvSpPr>
            <p:cNvPr id="8" name="TextBox 7"/>
            <p:cNvSpPr txBox="1"/>
            <p:nvPr/>
          </p:nvSpPr>
          <p:spPr>
            <a:xfrm>
              <a:off x="5795655" y="1515567"/>
              <a:ext cx="606383" cy="308075"/>
            </a:xfrm>
            <a:prstGeom prst="rect">
              <a:avLst/>
            </a:prstGeom>
            <a:noFill/>
          </p:spPr>
          <p:txBody>
            <a:bodyPr wrap="square" rtlCol="0">
              <a:spAutoFit/>
            </a:bodyPr>
            <a:lstStyle/>
            <a:p>
              <a:r>
                <a:rPr lang="en-US" sz="1400" b="1" smtClean="0"/>
                <a:t>Otter</a:t>
              </a:r>
              <a:endParaRPr lang="en-US" sz="1400" b="1" dirty="0"/>
            </a:p>
          </p:txBody>
        </p:sp>
        <p:sp>
          <p:nvSpPr>
            <p:cNvPr id="9" name="TextBox 8"/>
            <p:cNvSpPr txBox="1"/>
            <p:nvPr/>
          </p:nvSpPr>
          <p:spPr>
            <a:xfrm>
              <a:off x="5663417" y="1870698"/>
              <a:ext cx="714871" cy="307777"/>
            </a:xfrm>
            <a:prstGeom prst="rect">
              <a:avLst/>
            </a:prstGeom>
            <a:noFill/>
          </p:spPr>
          <p:txBody>
            <a:bodyPr wrap="square" rtlCol="0">
              <a:spAutoFit/>
            </a:bodyPr>
            <a:lstStyle/>
            <a:p>
              <a:r>
                <a:rPr lang="en-US" sz="1400" b="1" smtClean="0"/>
                <a:t>Fisher</a:t>
              </a:r>
              <a:endParaRPr lang="en-US" sz="1400" b="1" dirty="0"/>
            </a:p>
          </p:txBody>
        </p:sp>
        <p:sp>
          <p:nvSpPr>
            <p:cNvPr id="10" name="TextBox 9"/>
            <p:cNvSpPr txBox="1"/>
            <p:nvPr/>
          </p:nvSpPr>
          <p:spPr>
            <a:xfrm>
              <a:off x="4951732" y="2351565"/>
              <a:ext cx="1343025" cy="307777"/>
            </a:xfrm>
            <a:prstGeom prst="rect">
              <a:avLst/>
            </a:prstGeom>
            <a:noFill/>
          </p:spPr>
          <p:txBody>
            <a:bodyPr wrap="square" rtlCol="0">
              <a:spAutoFit/>
            </a:bodyPr>
            <a:lstStyle/>
            <a:p>
              <a:r>
                <a:rPr lang="en-US" sz="1400" b="1" smtClean="0"/>
                <a:t>Snowshoe hare</a:t>
              </a:r>
              <a:endParaRPr lang="en-US" sz="1400" b="1" dirty="0"/>
            </a:p>
          </p:txBody>
        </p:sp>
        <p:sp>
          <p:nvSpPr>
            <p:cNvPr id="11" name="TextBox 10"/>
            <p:cNvSpPr txBox="1"/>
            <p:nvPr/>
          </p:nvSpPr>
          <p:spPr>
            <a:xfrm>
              <a:off x="4403456" y="2663296"/>
              <a:ext cx="1059193" cy="307777"/>
            </a:xfrm>
            <a:prstGeom prst="rect">
              <a:avLst/>
            </a:prstGeom>
            <a:noFill/>
          </p:spPr>
          <p:txBody>
            <a:bodyPr wrap="square" rtlCol="0">
              <a:spAutoFit/>
            </a:bodyPr>
            <a:lstStyle/>
            <a:p>
              <a:r>
                <a:rPr lang="en-US" sz="1400" b="1" smtClean="0"/>
                <a:t>Groundhog</a:t>
              </a:r>
              <a:endParaRPr lang="en-US" sz="1400" b="1" dirty="0"/>
            </a:p>
          </p:txBody>
        </p:sp>
        <p:sp>
          <p:nvSpPr>
            <p:cNvPr id="12" name="TextBox 11"/>
            <p:cNvSpPr txBox="1"/>
            <p:nvPr/>
          </p:nvSpPr>
          <p:spPr>
            <a:xfrm>
              <a:off x="6598523" y="2557582"/>
              <a:ext cx="1440406" cy="307777"/>
            </a:xfrm>
            <a:prstGeom prst="rect">
              <a:avLst/>
            </a:prstGeom>
            <a:noFill/>
          </p:spPr>
          <p:txBody>
            <a:bodyPr wrap="square" rtlCol="0">
              <a:spAutoFit/>
            </a:bodyPr>
            <a:lstStyle/>
            <a:p>
              <a:r>
                <a:rPr lang="en-US" sz="1400" b="1" dirty="0" smtClean="0"/>
                <a:t>Domestic rabbit</a:t>
              </a:r>
              <a:endParaRPr lang="en-US" sz="1400" b="1" dirty="0"/>
            </a:p>
          </p:txBody>
        </p:sp>
        <p:sp>
          <p:nvSpPr>
            <p:cNvPr id="13" name="TextBox 12"/>
            <p:cNvSpPr txBox="1"/>
            <p:nvPr/>
          </p:nvSpPr>
          <p:spPr>
            <a:xfrm>
              <a:off x="7618140" y="1693563"/>
              <a:ext cx="879519" cy="307777"/>
            </a:xfrm>
            <a:prstGeom prst="rect">
              <a:avLst/>
            </a:prstGeom>
            <a:noFill/>
          </p:spPr>
          <p:txBody>
            <a:bodyPr wrap="square" rtlCol="0">
              <a:spAutoFit/>
            </a:bodyPr>
            <a:lstStyle/>
            <a:p>
              <a:r>
                <a:rPr lang="en-US" sz="1400" b="1" smtClean="0"/>
                <a:t>Raccoon</a:t>
              </a:r>
              <a:endParaRPr lang="en-US" sz="1400" b="1" dirty="0"/>
            </a:p>
          </p:txBody>
        </p:sp>
        <p:sp>
          <p:nvSpPr>
            <p:cNvPr id="14" name="TextBox 13"/>
            <p:cNvSpPr txBox="1"/>
            <p:nvPr/>
          </p:nvSpPr>
          <p:spPr>
            <a:xfrm>
              <a:off x="7074213" y="3078560"/>
              <a:ext cx="964716" cy="307777"/>
            </a:xfrm>
            <a:prstGeom prst="rect">
              <a:avLst/>
            </a:prstGeom>
            <a:noFill/>
          </p:spPr>
          <p:txBody>
            <a:bodyPr wrap="square" rtlCol="0">
              <a:spAutoFit/>
            </a:bodyPr>
            <a:lstStyle/>
            <a:p>
              <a:r>
                <a:rPr lang="en-US" sz="1400" b="1" smtClean="0"/>
                <a:t>Porcupine</a:t>
              </a:r>
              <a:endParaRPr lang="en-US" sz="1400" b="1" dirty="0"/>
            </a:p>
          </p:txBody>
        </p:sp>
        <p:sp>
          <p:nvSpPr>
            <p:cNvPr id="15" name="TextBox 14"/>
            <p:cNvSpPr txBox="1"/>
            <p:nvPr/>
          </p:nvSpPr>
          <p:spPr>
            <a:xfrm>
              <a:off x="7685877" y="3792388"/>
              <a:ext cx="706104" cy="307777"/>
            </a:xfrm>
            <a:prstGeom prst="rect">
              <a:avLst/>
            </a:prstGeom>
            <a:noFill/>
          </p:spPr>
          <p:txBody>
            <a:bodyPr wrap="square" rtlCol="0">
              <a:spAutoFit/>
            </a:bodyPr>
            <a:lstStyle/>
            <a:p>
              <a:r>
                <a:rPr lang="en-US" sz="1400" b="1" smtClean="0"/>
                <a:t>Beaver</a:t>
              </a:r>
              <a:endParaRPr lang="en-US" sz="1400" b="1" dirty="0"/>
            </a:p>
          </p:txBody>
        </p:sp>
        <p:sp>
          <p:nvSpPr>
            <p:cNvPr id="16" name="TextBox 15"/>
            <p:cNvSpPr txBox="1"/>
            <p:nvPr/>
          </p:nvSpPr>
          <p:spPr>
            <a:xfrm>
              <a:off x="5442603" y="4847313"/>
              <a:ext cx="706104" cy="307777"/>
            </a:xfrm>
            <a:prstGeom prst="rect">
              <a:avLst/>
            </a:prstGeom>
            <a:noFill/>
          </p:spPr>
          <p:txBody>
            <a:bodyPr wrap="square" rtlCol="0">
              <a:spAutoFit/>
            </a:bodyPr>
            <a:lstStyle/>
            <a:p>
              <a:r>
                <a:rPr lang="en-US" sz="1400" b="1" dirty="0" smtClean="0"/>
                <a:t>Moose</a:t>
              </a:r>
              <a:endParaRPr lang="en-US" sz="1400" b="1" dirty="0"/>
            </a:p>
          </p:txBody>
        </p:sp>
        <p:sp>
          <p:nvSpPr>
            <p:cNvPr id="17" name="TextBox 16"/>
            <p:cNvSpPr txBox="1"/>
            <p:nvPr/>
          </p:nvSpPr>
          <p:spPr>
            <a:xfrm>
              <a:off x="6965674" y="5155090"/>
              <a:ext cx="706104" cy="307777"/>
            </a:xfrm>
            <a:prstGeom prst="rect">
              <a:avLst/>
            </a:prstGeom>
            <a:noFill/>
          </p:spPr>
          <p:txBody>
            <a:bodyPr wrap="square" rtlCol="0">
              <a:spAutoFit/>
            </a:bodyPr>
            <a:lstStyle/>
            <a:p>
              <a:r>
                <a:rPr lang="en-US" sz="1400" b="1" dirty="0" smtClean="0"/>
                <a:t>Elk</a:t>
              </a:r>
              <a:endParaRPr lang="en-US" sz="1400" b="1" dirty="0"/>
            </a:p>
          </p:txBody>
        </p:sp>
        <p:sp>
          <p:nvSpPr>
            <p:cNvPr id="18" name="TextBox 17"/>
            <p:cNvSpPr txBox="1"/>
            <p:nvPr/>
          </p:nvSpPr>
          <p:spPr>
            <a:xfrm>
              <a:off x="7127171" y="5534054"/>
              <a:ext cx="888008" cy="307777"/>
            </a:xfrm>
            <a:prstGeom prst="rect">
              <a:avLst/>
            </a:prstGeom>
            <a:noFill/>
          </p:spPr>
          <p:txBody>
            <a:bodyPr wrap="square" rtlCol="0">
              <a:spAutoFit/>
            </a:bodyPr>
            <a:lstStyle/>
            <a:p>
              <a:r>
                <a:rPr lang="en-US" sz="1400" b="1" smtClean="0"/>
                <a:t>Red Deer</a:t>
              </a:r>
              <a:endParaRPr lang="en-US" sz="1400" b="1" dirty="0"/>
            </a:p>
          </p:txBody>
        </p:sp>
        <p:sp>
          <p:nvSpPr>
            <p:cNvPr id="19" name="TextBox 18"/>
            <p:cNvSpPr txBox="1"/>
            <p:nvPr/>
          </p:nvSpPr>
          <p:spPr>
            <a:xfrm>
              <a:off x="9524008" y="2817184"/>
              <a:ext cx="888008" cy="307777"/>
            </a:xfrm>
            <a:prstGeom prst="rect">
              <a:avLst/>
            </a:prstGeom>
            <a:noFill/>
          </p:spPr>
          <p:txBody>
            <a:bodyPr wrap="square" rtlCol="0">
              <a:spAutoFit/>
            </a:bodyPr>
            <a:lstStyle/>
            <a:p>
              <a:r>
                <a:rPr lang="en-US" sz="1400" b="1" dirty="0" smtClean="0"/>
                <a:t>Swift Fox</a:t>
              </a:r>
              <a:endParaRPr lang="en-US" sz="1400" b="1" dirty="0"/>
            </a:p>
          </p:txBody>
        </p:sp>
        <p:sp>
          <p:nvSpPr>
            <p:cNvPr id="20" name="TextBox 19"/>
            <p:cNvSpPr txBox="1"/>
            <p:nvPr/>
          </p:nvSpPr>
          <p:spPr>
            <a:xfrm>
              <a:off x="9944262" y="2557581"/>
              <a:ext cx="888008" cy="307777"/>
            </a:xfrm>
            <a:prstGeom prst="rect">
              <a:avLst/>
            </a:prstGeom>
            <a:noFill/>
          </p:spPr>
          <p:txBody>
            <a:bodyPr wrap="square" rtlCol="0">
              <a:spAutoFit/>
            </a:bodyPr>
            <a:lstStyle/>
            <a:p>
              <a:r>
                <a:rPr lang="en-US" sz="1400" b="1" dirty="0" smtClean="0"/>
                <a:t>Red Fox</a:t>
              </a:r>
              <a:endParaRPr lang="en-US" sz="1400" b="1" dirty="0"/>
            </a:p>
          </p:txBody>
        </p:sp>
        <p:sp>
          <p:nvSpPr>
            <p:cNvPr id="21" name="TextBox 20"/>
            <p:cNvSpPr txBox="1"/>
            <p:nvPr/>
          </p:nvSpPr>
          <p:spPr>
            <a:xfrm>
              <a:off x="8985002" y="2427442"/>
              <a:ext cx="934699" cy="307777"/>
            </a:xfrm>
            <a:prstGeom prst="rect">
              <a:avLst/>
            </a:prstGeom>
            <a:noFill/>
          </p:spPr>
          <p:txBody>
            <a:bodyPr wrap="square" rtlCol="0">
              <a:spAutoFit/>
            </a:bodyPr>
            <a:lstStyle/>
            <a:p>
              <a:r>
                <a:rPr lang="en-US" sz="1400" b="1" smtClean="0"/>
                <a:t>Arctic Fox</a:t>
              </a:r>
              <a:endParaRPr lang="en-US" sz="1400" b="1" dirty="0"/>
            </a:p>
          </p:txBody>
        </p:sp>
        <p:sp>
          <p:nvSpPr>
            <p:cNvPr id="22" name="TextBox 21"/>
            <p:cNvSpPr txBox="1"/>
            <p:nvPr/>
          </p:nvSpPr>
          <p:spPr>
            <a:xfrm>
              <a:off x="8969063" y="1693014"/>
              <a:ext cx="744946" cy="307777"/>
            </a:xfrm>
            <a:prstGeom prst="rect">
              <a:avLst/>
            </a:prstGeom>
            <a:noFill/>
          </p:spPr>
          <p:txBody>
            <a:bodyPr wrap="square" rtlCol="0">
              <a:spAutoFit/>
            </a:bodyPr>
            <a:lstStyle/>
            <a:p>
              <a:r>
                <a:rPr lang="en-US" sz="1400" b="1" smtClean="0"/>
                <a:t>Coyote</a:t>
              </a:r>
              <a:endParaRPr lang="en-US" sz="1400" b="1" dirty="0"/>
            </a:p>
          </p:txBody>
        </p:sp>
        <p:sp>
          <p:nvSpPr>
            <p:cNvPr id="23" name="TextBox 22"/>
            <p:cNvSpPr txBox="1"/>
            <p:nvPr/>
          </p:nvSpPr>
          <p:spPr>
            <a:xfrm>
              <a:off x="8860207" y="1999789"/>
              <a:ext cx="1000521" cy="307777"/>
            </a:xfrm>
            <a:prstGeom prst="rect">
              <a:avLst/>
            </a:prstGeom>
            <a:noFill/>
          </p:spPr>
          <p:txBody>
            <a:bodyPr wrap="square" rtlCol="0">
              <a:spAutoFit/>
            </a:bodyPr>
            <a:lstStyle/>
            <a:p>
              <a:r>
                <a:rPr lang="en-US" sz="1400" b="1" smtClean="0"/>
                <a:t>Arctic Wolf</a:t>
              </a:r>
              <a:endParaRPr lang="en-US" sz="1400" b="1" dirty="0"/>
            </a:p>
          </p:txBody>
        </p:sp>
        <p:sp>
          <p:nvSpPr>
            <p:cNvPr id="24" name="TextBox 23"/>
            <p:cNvSpPr txBox="1"/>
            <p:nvPr/>
          </p:nvSpPr>
          <p:spPr>
            <a:xfrm>
              <a:off x="10127811" y="1860397"/>
              <a:ext cx="1165623" cy="307777"/>
            </a:xfrm>
            <a:prstGeom prst="rect">
              <a:avLst/>
            </a:prstGeom>
            <a:noFill/>
          </p:spPr>
          <p:txBody>
            <a:bodyPr wrap="square" rtlCol="0">
              <a:spAutoFit/>
            </a:bodyPr>
            <a:lstStyle/>
            <a:p>
              <a:r>
                <a:rPr lang="en-US" sz="1400" b="1" dirty="0" smtClean="0"/>
                <a:t>Timber Wolf</a:t>
              </a:r>
              <a:endParaRPr lang="en-US" sz="1400" b="1" dirty="0"/>
            </a:p>
          </p:txBody>
        </p:sp>
      </p:grpSp>
    </p:spTree>
    <p:extLst>
      <p:ext uri="{BB962C8B-B14F-4D97-AF65-F5344CB8AC3E}">
        <p14:creationId xmlns:p14="http://schemas.microsoft.com/office/powerpoint/2010/main" val="1951743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Shotgun </a:t>
            </a:r>
            <a:r>
              <a:rPr lang="en-US" dirty="0" err="1" smtClean="0"/>
              <a:t>metagenomic</a:t>
            </a:r>
            <a:r>
              <a:rPr lang="en-US" dirty="0" smtClean="0"/>
              <a:t> sequencing</a:t>
            </a:r>
            <a:endParaRPr lang="en-US" dirty="0"/>
          </a:p>
        </p:txBody>
      </p:sp>
      <p:sp>
        <p:nvSpPr>
          <p:cNvPr id="3" name="Subtitle 2"/>
          <p:cNvSpPr>
            <a:spLocks noGrp="1"/>
          </p:cNvSpPr>
          <p:nvPr>
            <p:ph type="body" idx="1"/>
          </p:nvPr>
        </p:nvSpPr>
        <p:spPr/>
        <p:txBody>
          <a:bodyPr/>
          <a:lstStyle/>
          <a:p>
            <a:r>
              <a:rPr lang="en-US" dirty="0" smtClean="0"/>
              <a:t>Taxonomic analysis of bacteria in a community</a:t>
            </a:r>
            <a:endParaRPr lang="en-US" dirty="0"/>
          </a:p>
        </p:txBody>
      </p:sp>
    </p:spTree>
    <p:extLst>
      <p:ext uri="{BB962C8B-B14F-4D97-AF65-F5344CB8AC3E}">
        <p14:creationId xmlns:p14="http://schemas.microsoft.com/office/powerpoint/2010/main" val="1148423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63956" y="756293"/>
            <a:ext cx="1976847" cy="2574695"/>
            <a:chOff x="6908578" y="645839"/>
            <a:chExt cx="1976847" cy="2574695"/>
          </a:xfrm>
        </p:grpSpPr>
        <p:pic>
          <p:nvPicPr>
            <p:cNvPr id="2" name="Picture 1"/>
            <p:cNvPicPr>
              <a:picLocks noChangeAspect="1"/>
            </p:cNvPicPr>
            <p:nvPr/>
          </p:nvPicPr>
          <p:blipFill>
            <a:blip r:embed="rId3"/>
            <a:stretch>
              <a:fillRect/>
            </a:stretch>
          </p:blipFill>
          <p:spPr>
            <a:xfrm flipH="1">
              <a:off x="7712479" y="1286933"/>
              <a:ext cx="741215" cy="1241640"/>
            </a:xfrm>
            <a:prstGeom prst="rect">
              <a:avLst/>
            </a:prstGeom>
          </p:spPr>
        </p:pic>
        <p:sp>
          <p:nvSpPr>
            <p:cNvPr id="36" name="Rectangle 35"/>
            <p:cNvSpPr/>
            <p:nvPr/>
          </p:nvSpPr>
          <p:spPr>
            <a:xfrm>
              <a:off x="7094841" y="645839"/>
              <a:ext cx="1790583" cy="3754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dirty="0" smtClean="0">
                  <a:solidFill>
                    <a:schemeClr val="tx1"/>
                  </a:solidFill>
                </a:rPr>
                <a:t>1. DNA </a:t>
              </a:r>
              <a:r>
                <a:rPr lang="en-CA" dirty="0">
                  <a:solidFill>
                    <a:schemeClr val="tx1"/>
                  </a:solidFill>
                </a:rPr>
                <a:t>extraction</a:t>
              </a:r>
            </a:p>
          </p:txBody>
        </p:sp>
        <p:sp>
          <p:nvSpPr>
            <p:cNvPr id="37" name="Rectangle 36"/>
            <p:cNvSpPr/>
            <p:nvPr/>
          </p:nvSpPr>
          <p:spPr>
            <a:xfrm>
              <a:off x="6908578" y="2794253"/>
              <a:ext cx="1976847" cy="4262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dirty="0" err="1" smtClean="0">
                  <a:solidFill>
                    <a:schemeClr val="tx1"/>
                  </a:solidFill>
                </a:rPr>
                <a:t>PowerFecal</a:t>
              </a:r>
              <a:r>
                <a:rPr lang="en-CA" dirty="0" smtClean="0">
                  <a:solidFill>
                    <a:schemeClr val="tx1"/>
                  </a:solidFill>
                </a:rPr>
                <a:t> MO BIO</a:t>
              </a:r>
              <a:endParaRPr lang="en-CA" dirty="0">
                <a:solidFill>
                  <a:schemeClr val="tx1"/>
                </a:solidFill>
              </a:endParaRPr>
            </a:p>
          </p:txBody>
        </p:sp>
      </p:grpSp>
      <p:grpSp>
        <p:nvGrpSpPr>
          <p:cNvPr id="24" name="Group 23"/>
          <p:cNvGrpSpPr/>
          <p:nvPr/>
        </p:nvGrpSpPr>
        <p:grpSpPr>
          <a:xfrm>
            <a:off x="5708757" y="756294"/>
            <a:ext cx="2891276" cy="2508617"/>
            <a:chOff x="5994626" y="2730168"/>
            <a:chExt cx="2891276" cy="2508617"/>
          </a:xfrm>
        </p:grpSpPr>
        <p:sp>
          <p:nvSpPr>
            <p:cNvPr id="47" name="Rectangle 46"/>
            <p:cNvSpPr/>
            <p:nvPr/>
          </p:nvSpPr>
          <p:spPr>
            <a:xfrm>
              <a:off x="6459613" y="2730168"/>
              <a:ext cx="2275989" cy="3754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dirty="0" smtClean="0">
                  <a:solidFill>
                    <a:schemeClr val="tx1"/>
                  </a:solidFill>
                </a:rPr>
                <a:t>3. Illumina </a:t>
              </a:r>
              <a:r>
                <a:rPr lang="en-CA" dirty="0" err="1" smtClean="0">
                  <a:solidFill>
                    <a:schemeClr val="tx1"/>
                  </a:solidFill>
                </a:rPr>
                <a:t>NextSeq</a:t>
              </a:r>
              <a:endParaRPr lang="en-CA" dirty="0">
                <a:solidFill>
                  <a:schemeClr val="tx1"/>
                </a:solidFill>
              </a:endParaRPr>
            </a:p>
          </p:txBody>
        </p:sp>
        <p:pic>
          <p:nvPicPr>
            <p:cNvPr id="23" name="Picture 22"/>
            <p:cNvPicPr>
              <a:picLocks noChangeAspect="1"/>
            </p:cNvPicPr>
            <p:nvPr/>
          </p:nvPicPr>
          <p:blipFill>
            <a:blip r:embed="rId4"/>
            <a:stretch>
              <a:fillRect/>
            </a:stretch>
          </p:blipFill>
          <p:spPr>
            <a:xfrm>
              <a:off x="5994626" y="3439769"/>
              <a:ext cx="2891276" cy="1799016"/>
            </a:xfrm>
            <a:prstGeom prst="rect">
              <a:avLst/>
            </a:prstGeom>
          </p:spPr>
        </p:pic>
      </p:grpSp>
      <p:grpSp>
        <p:nvGrpSpPr>
          <p:cNvPr id="34" name="Group 33"/>
          <p:cNvGrpSpPr/>
          <p:nvPr/>
        </p:nvGrpSpPr>
        <p:grpSpPr>
          <a:xfrm>
            <a:off x="9271000" y="4039283"/>
            <a:ext cx="2480733" cy="1724406"/>
            <a:chOff x="9423400" y="3164164"/>
            <a:chExt cx="2480733" cy="1724406"/>
          </a:xfrm>
        </p:grpSpPr>
        <p:sp>
          <p:nvSpPr>
            <p:cNvPr id="48" name="Rectangle 47"/>
            <p:cNvSpPr/>
            <p:nvPr/>
          </p:nvSpPr>
          <p:spPr>
            <a:xfrm>
              <a:off x="9423400" y="3164164"/>
              <a:ext cx="2480733" cy="3599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dirty="0" smtClean="0">
                  <a:solidFill>
                    <a:schemeClr val="tx1"/>
                  </a:solidFill>
                </a:rPr>
                <a:t>4. </a:t>
              </a:r>
              <a:r>
                <a:rPr lang="en-CA" dirty="0" err="1" smtClean="0">
                  <a:solidFill>
                    <a:schemeClr val="tx1"/>
                  </a:solidFill>
                </a:rPr>
                <a:t>Bioinformatic</a:t>
              </a:r>
              <a:r>
                <a:rPr lang="en-CA" dirty="0" smtClean="0">
                  <a:solidFill>
                    <a:schemeClr val="tx1"/>
                  </a:solidFill>
                </a:rPr>
                <a:t> Pipeline </a:t>
              </a:r>
              <a:endParaRPr lang="en-CA" dirty="0">
                <a:solidFill>
                  <a:schemeClr val="tx1"/>
                </a:solidFill>
              </a:endParaRPr>
            </a:p>
          </p:txBody>
        </p:sp>
        <p:sp>
          <p:nvSpPr>
            <p:cNvPr id="33" name="TextBox 32"/>
            <p:cNvSpPr txBox="1"/>
            <p:nvPr/>
          </p:nvSpPr>
          <p:spPr>
            <a:xfrm>
              <a:off x="9474004" y="3965240"/>
              <a:ext cx="2133600" cy="923330"/>
            </a:xfrm>
            <a:prstGeom prst="rect">
              <a:avLst/>
            </a:prstGeom>
            <a:noFill/>
          </p:spPr>
          <p:txBody>
            <a:bodyPr wrap="square" rtlCol="0">
              <a:spAutoFit/>
            </a:bodyPr>
            <a:lstStyle/>
            <a:p>
              <a:r>
                <a:rPr lang="en-US" dirty="0">
                  <a:hlinkClick r:id="rId5"/>
                </a:rPr>
                <a:t>https://</a:t>
              </a:r>
              <a:r>
                <a:rPr lang="en-US" dirty="0" smtClean="0">
                  <a:hlinkClick r:id="rId5"/>
                </a:rPr>
                <a:t>github.com/mlangill/microbiome_helper/wiki</a:t>
              </a:r>
              <a:r>
                <a:rPr lang="en-US" dirty="0" smtClean="0"/>
                <a:t> </a:t>
              </a:r>
              <a:endParaRPr lang="en-US" dirty="0"/>
            </a:p>
          </p:txBody>
        </p:sp>
      </p:grpSp>
      <p:grpSp>
        <p:nvGrpSpPr>
          <p:cNvPr id="7" name="Group 6"/>
          <p:cNvGrpSpPr/>
          <p:nvPr/>
        </p:nvGrpSpPr>
        <p:grpSpPr>
          <a:xfrm>
            <a:off x="1956009" y="3986636"/>
            <a:ext cx="5461785" cy="2176708"/>
            <a:chOff x="2180859" y="3986636"/>
            <a:chExt cx="5461785" cy="2176708"/>
          </a:xfrm>
        </p:grpSpPr>
        <p:sp>
          <p:nvSpPr>
            <p:cNvPr id="39" name="Rectangle 38"/>
            <p:cNvSpPr/>
            <p:nvPr/>
          </p:nvSpPr>
          <p:spPr>
            <a:xfrm>
              <a:off x="3080015" y="3986636"/>
              <a:ext cx="2628742" cy="5703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A" dirty="0" smtClean="0">
                  <a:solidFill>
                    <a:schemeClr val="tx1"/>
                  </a:solidFill>
                </a:rPr>
                <a:t>2. Genome fragmentation &amp; PCR (transposase)</a:t>
              </a:r>
              <a:endParaRPr lang="en-CA" dirty="0">
                <a:solidFill>
                  <a:schemeClr val="tx1"/>
                </a:solidFill>
              </a:endParaRPr>
            </a:p>
          </p:txBody>
        </p:sp>
        <p:grpSp>
          <p:nvGrpSpPr>
            <p:cNvPr id="6" name="Group 5"/>
            <p:cNvGrpSpPr/>
            <p:nvPr/>
          </p:nvGrpSpPr>
          <p:grpSpPr>
            <a:xfrm>
              <a:off x="2180859" y="5124782"/>
              <a:ext cx="5461785" cy="1038562"/>
              <a:chOff x="2180859" y="5124782"/>
              <a:chExt cx="5461785" cy="1038562"/>
            </a:xfrm>
          </p:grpSpPr>
          <p:grpSp>
            <p:nvGrpSpPr>
              <p:cNvPr id="8" name="Group 7"/>
              <p:cNvGrpSpPr/>
              <p:nvPr/>
            </p:nvGrpSpPr>
            <p:grpSpPr>
              <a:xfrm>
                <a:off x="4990406" y="5124782"/>
                <a:ext cx="2312397" cy="110799"/>
                <a:chOff x="4558426" y="2723711"/>
                <a:chExt cx="2312397" cy="110799"/>
              </a:xfrm>
            </p:grpSpPr>
            <p:sp>
              <p:nvSpPr>
                <p:cNvPr id="41" name="Rectangle 40"/>
                <p:cNvSpPr/>
                <p:nvPr/>
              </p:nvSpPr>
              <p:spPr>
                <a:xfrm flipV="1">
                  <a:off x="4558426" y="2723711"/>
                  <a:ext cx="468943" cy="11079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4" name="Rectangle 43"/>
                <p:cNvSpPr/>
                <p:nvPr/>
              </p:nvSpPr>
              <p:spPr>
                <a:xfrm flipV="1">
                  <a:off x="6278157" y="2723711"/>
                  <a:ext cx="592666" cy="11079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5027369" y="2723712"/>
                  <a:ext cx="1388661" cy="110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5330247" y="5463195"/>
                <a:ext cx="2312397" cy="110799"/>
                <a:chOff x="4558426" y="2723711"/>
                <a:chExt cx="2312397" cy="110799"/>
              </a:xfrm>
            </p:grpSpPr>
            <p:sp>
              <p:nvSpPr>
                <p:cNvPr id="29" name="Rectangle 28"/>
                <p:cNvSpPr/>
                <p:nvPr/>
              </p:nvSpPr>
              <p:spPr>
                <a:xfrm flipV="1">
                  <a:off x="4558426" y="2723711"/>
                  <a:ext cx="468943" cy="11079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Rectangle 29"/>
                <p:cNvSpPr/>
                <p:nvPr/>
              </p:nvSpPr>
              <p:spPr>
                <a:xfrm flipV="1">
                  <a:off x="6278157" y="2723711"/>
                  <a:ext cx="592666" cy="11079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Rectangle 30"/>
                <p:cNvSpPr/>
                <p:nvPr/>
              </p:nvSpPr>
              <p:spPr>
                <a:xfrm>
                  <a:off x="5027369" y="2723712"/>
                  <a:ext cx="1388661" cy="110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p:cNvGrpSpPr/>
              <p:nvPr/>
            </p:nvGrpSpPr>
            <p:grpSpPr>
              <a:xfrm>
                <a:off x="5222979" y="6052545"/>
                <a:ext cx="2312397" cy="110799"/>
                <a:chOff x="4558426" y="2723711"/>
                <a:chExt cx="2312397" cy="110799"/>
              </a:xfrm>
            </p:grpSpPr>
            <p:sp>
              <p:nvSpPr>
                <p:cNvPr id="35" name="Rectangle 34"/>
                <p:cNvSpPr/>
                <p:nvPr/>
              </p:nvSpPr>
              <p:spPr>
                <a:xfrm flipV="1">
                  <a:off x="4558426" y="2723711"/>
                  <a:ext cx="468943" cy="11079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8" name="Rectangle 37"/>
                <p:cNvSpPr/>
                <p:nvPr/>
              </p:nvSpPr>
              <p:spPr>
                <a:xfrm flipV="1">
                  <a:off x="6278157" y="2723711"/>
                  <a:ext cx="592666" cy="11079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0" name="Rectangle 39"/>
                <p:cNvSpPr/>
                <p:nvPr/>
              </p:nvSpPr>
              <p:spPr>
                <a:xfrm>
                  <a:off x="5027369" y="2723712"/>
                  <a:ext cx="1388661" cy="110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p:cNvGrpSpPr/>
              <p:nvPr/>
            </p:nvGrpSpPr>
            <p:grpSpPr>
              <a:xfrm>
                <a:off x="4926646" y="5720585"/>
                <a:ext cx="2312397" cy="110799"/>
                <a:chOff x="4558426" y="2723711"/>
                <a:chExt cx="2312397" cy="110799"/>
              </a:xfrm>
            </p:grpSpPr>
            <p:sp>
              <p:nvSpPr>
                <p:cNvPr id="43" name="Rectangle 42"/>
                <p:cNvSpPr/>
                <p:nvPr/>
              </p:nvSpPr>
              <p:spPr>
                <a:xfrm flipV="1">
                  <a:off x="4558426" y="2723711"/>
                  <a:ext cx="468943" cy="11079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9" name="Rectangle 48"/>
                <p:cNvSpPr/>
                <p:nvPr/>
              </p:nvSpPr>
              <p:spPr>
                <a:xfrm flipV="1">
                  <a:off x="6278157" y="2723711"/>
                  <a:ext cx="592666" cy="11079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0" name="Rectangle 49"/>
                <p:cNvSpPr/>
                <p:nvPr/>
              </p:nvSpPr>
              <p:spPr>
                <a:xfrm>
                  <a:off x="5027369" y="2723712"/>
                  <a:ext cx="1388661" cy="110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Rectangle 50"/>
              <p:cNvSpPr/>
              <p:nvPr/>
            </p:nvSpPr>
            <p:spPr>
              <a:xfrm>
                <a:off x="2469833" y="5197462"/>
                <a:ext cx="1388661" cy="110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2262625" y="5595781"/>
                <a:ext cx="1388661" cy="110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2445657" y="6052545"/>
                <a:ext cx="1388661" cy="110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2180859" y="5839362"/>
                <a:ext cx="1388661" cy="110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a:off x="4107305" y="5473151"/>
                <a:ext cx="524656" cy="46772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818218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33732" y="427220"/>
            <a:ext cx="7714938" cy="5786204"/>
          </a:xfrm>
          <a:prstGeom prst="rect">
            <a:avLst/>
          </a:prstGeom>
        </p:spPr>
      </p:pic>
      <p:sp>
        <p:nvSpPr>
          <p:cNvPr id="5" name="Rectangle 4"/>
          <p:cNvSpPr/>
          <p:nvPr/>
        </p:nvSpPr>
        <p:spPr>
          <a:xfrm>
            <a:off x="2008682" y="6303364"/>
            <a:ext cx="8224604" cy="369332"/>
          </a:xfrm>
          <a:prstGeom prst="rect">
            <a:avLst/>
          </a:prstGeom>
        </p:spPr>
        <p:txBody>
          <a:bodyPr wrap="square">
            <a:spAutoFit/>
          </a:bodyPr>
          <a:lstStyle/>
          <a:p>
            <a:r>
              <a:rPr lang="en-US" dirty="0"/>
              <a:t>http://</a:t>
            </a:r>
            <a:r>
              <a:rPr lang="en-US" dirty="0" err="1"/>
              <a:t>teachthemicrobiome.weebly.com</a:t>
            </a:r>
            <a:r>
              <a:rPr lang="en-US" dirty="0"/>
              <a:t>/sequencing-the-</a:t>
            </a:r>
            <a:r>
              <a:rPr lang="en-US" dirty="0" err="1"/>
              <a:t>microbiome.html</a:t>
            </a:r>
            <a:endParaRPr lang="en-US" dirty="0"/>
          </a:p>
        </p:txBody>
      </p:sp>
    </p:spTree>
    <p:extLst>
      <p:ext uri="{BB962C8B-B14F-4D97-AF65-F5344CB8AC3E}">
        <p14:creationId xmlns:p14="http://schemas.microsoft.com/office/powerpoint/2010/main" val="16855496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551</TotalTime>
  <Words>630</Words>
  <Application>Microsoft Macintosh PowerPoint</Application>
  <PresentationFormat>Widescreen</PresentationFormat>
  <Paragraphs>141</Paragraphs>
  <Slides>13</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Microbial Sequencing</vt:lpstr>
      <vt:lpstr>16 rRNA sequencing</vt:lpstr>
      <vt:lpstr>PowerPoint Presentation</vt:lpstr>
      <vt:lpstr>16S rRNA Sequencing</vt:lpstr>
      <vt:lpstr>PowerPoint Presentation</vt:lpstr>
      <vt:lpstr>PowerPoint Presentation</vt:lpstr>
      <vt:lpstr>Shotgun metagenomic sequencing</vt:lpstr>
      <vt:lpstr>PowerPoint Presentation</vt:lpstr>
      <vt:lpstr>PowerPoint Presentation</vt:lpstr>
      <vt:lpstr>Supplementary</vt:lpstr>
      <vt:lpstr>Illumina Miseq Technology</vt:lpstr>
      <vt:lpstr>Command line tutorial</vt:lpstr>
      <vt:lpstr>NOTE</vt:lpstr>
    </vt:vector>
  </TitlesOfParts>
  <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16 rRNA sequencing</dc:title>
  <dc:creator>Emily Lamoureux</dc:creator>
  <cp:lastModifiedBy>Landon Getz</cp:lastModifiedBy>
  <cp:revision>40</cp:revision>
  <dcterms:created xsi:type="dcterms:W3CDTF">2016-06-24T13:51:15Z</dcterms:created>
  <dcterms:modified xsi:type="dcterms:W3CDTF">2016-10-16T12:26:16Z</dcterms:modified>
</cp:coreProperties>
</file>